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6" r:id="rId2"/>
    <p:sldId id="273" r:id="rId3"/>
    <p:sldId id="264" r:id="rId4"/>
    <p:sldId id="270" r:id="rId5"/>
    <p:sldId id="274" r:id="rId6"/>
    <p:sldId id="277" r:id="rId7"/>
    <p:sldId id="278" r:id="rId8"/>
    <p:sldId id="279" r:id="rId9"/>
    <p:sldId id="280" r:id="rId10"/>
    <p:sldId id="293" r:id="rId11"/>
    <p:sldId id="297" r:id="rId12"/>
    <p:sldId id="298" r:id="rId13"/>
    <p:sldId id="299" r:id="rId14"/>
    <p:sldId id="275" r:id="rId15"/>
    <p:sldId id="276" r:id="rId16"/>
    <p:sldId id="286" r:id="rId17"/>
    <p:sldId id="287" r:id="rId18"/>
    <p:sldId id="281" r:id="rId19"/>
    <p:sldId id="282" r:id="rId20"/>
    <p:sldId id="294" r:id="rId21"/>
    <p:sldId id="295" r:id="rId22"/>
    <p:sldId id="296" r:id="rId23"/>
    <p:sldId id="283" r:id="rId24"/>
    <p:sldId id="284" r:id="rId25"/>
    <p:sldId id="285" r:id="rId26"/>
    <p:sldId id="290" r:id="rId27"/>
    <p:sldId id="288" r:id="rId28"/>
    <p:sldId id="289" r:id="rId29"/>
    <p:sldId id="291" r:id="rId30"/>
    <p:sldId id="292" r:id="rId31"/>
    <p:sldId id="268" r:id="rId32"/>
  </p:sldIdLst>
  <p:sldSz cx="7559675" cy="1069181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89" autoAdjust="0"/>
    <p:restoredTop sz="94660"/>
  </p:normalViewPr>
  <p:slideViewPr>
    <p:cSldViewPr snapToGrid="0">
      <p:cViewPr varScale="1">
        <p:scale>
          <a:sx n="82" d="100"/>
          <a:sy n="82" d="100"/>
        </p:scale>
        <p:origin x="3306" y="108"/>
      </p:cViewPr>
      <p:guideLst/>
    </p:cSldViewPr>
  </p:slideViewPr>
  <p:notesTextViewPr>
    <p:cViewPr>
      <p:scale>
        <a:sx n="1" d="1"/>
        <a:sy n="1" d="1"/>
      </p:scale>
      <p:origin x="0" y="0"/>
    </p:cViewPr>
  </p:notesTextViewPr>
  <p:sorterViewPr>
    <p:cViewPr varScale="1">
      <p:scale>
        <a:sx n="1" d="1"/>
        <a:sy n="1" d="1"/>
      </p:scale>
      <p:origin x="0" y="-24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BF320-B7DB-4141-BE9C-857E74C431A9}" type="datetimeFigureOut">
              <a:rPr lang="en-GB" smtClean="0"/>
              <a:t>01/05/2021</a:t>
            </a:fld>
            <a:endParaRPr lang="en-GB"/>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06D251-9DAD-47DC-9703-6C5206DFEFCF}" type="slidenum">
              <a:rPr lang="en-GB" smtClean="0"/>
              <a:t>‹#›</a:t>
            </a:fld>
            <a:endParaRPr lang="en-GB"/>
          </a:p>
        </p:txBody>
      </p:sp>
    </p:spTree>
    <p:extLst>
      <p:ext uri="{BB962C8B-B14F-4D97-AF65-F5344CB8AC3E}">
        <p14:creationId xmlns:p14="http://schemas.microsoft.com/office/powerpoint/2010/main" val="2143894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US"/>
              <a:t>Click to edit Master title style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84A75A-C34A-4918-8125-B056308CD258}" type="datetime1">
              <a:rPr lang="en-GB" smtClean="0"/>
              <a:t>01/05/2021</a:t>
            </a:fld>
            <a:endParaRPr lang="en-GB"/>
          </a:p>
        </p:txBody>
      </p:sp>
      <p:sp>
        <p:nvSpPr>
          <p:cNvPr id="5" name="Footer Placeholder 4"/>
          <p:cNvSpPr>
            <a:spLocks noGrp="1"/>
          </p:cNvSpPr>
          <p:nvPr>
            <p:ph type="ftr" sz="quarter" idx="11"/>
          </p:nvPr>
        </p:nvSpPr>
        <p:spPr/>
        <p:txBody>
          <a:bodyPr/>
          <a:lstStyle/>
          <a:p>
            <a:r>
              <a:rPr lang="en-GB"/>
              <a:t>Delancey UK Chess Challenge</a:t>
            </a:r>
          </a:p>
        </p:txBody>
      </p:sp>
      <p:sp>
        <p:nvSpPr>
          <p:cNvPr id="6" name="Slide Number Placeholder 5"/>
          <p:cNvSpPr>
            <a:spLocks noGrp="1"/>
          </p:cNvSpPr>
          <p:nvPr>
            <p:ph type="sldNum" sz="quarter" idx="12"/>
          </p:nvPr>
        </p:nvSpPr>
        <p:spPr/>
        <p:txBody>
          <a:bodyPr/>
          <a:lstStyle/>
          <a:p>
            <a:fld id="{B5976EBF-FD19-4C9A-B862-0ADE8F65273E}" type="slidenum">
              <a:rPr lang="en-GB" smtClean="0"/>
              <a:t>‹#›</a:t>
            </a:fld>
            <a:endParaRPr lang="en-GB"/>
          </a:p>
        </p:txBody>
      </p:sp>
    </p:spTree>
    <p:extLst>
      <p:ext uri="{BB962C8B-B14F-4D97-AF65-F5344CB8AC3E}">
        <p14:creationId xmlns:p14="http://schemas.microsoft.com/office/powerpoint/2010/main" val="3488107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76975B-5316-4981-A601-3E05874D7344}" type="datetime1">
              <a:rPr lang="en-GB" smtClean="0"/>
              <a:t>01/05/2021</a:t>
            </a:fld>
            <a:endParaRPr lang="en-GB"/>
          </a:p>
        </p:txBody>
      </p:sp>
      <p:sp>
        <p:nvSpPr>
          <p:cNvPr id="5" name="Footer Placeholder 4"/>
          <p:cNvSpPr>
            <a:spLocks noGrp="1"/>
          </p:cNvSpPr>
          <p:nvPr>
            <p:ph type="ftr" sz="quarter" idx="11"/>
          </p:nvPr>
        </p:nvSpPr>
        <p:spPr/>
        <p:txBody>
          <a:bodyPr/>
          <a:lstStyle/>
          <a:p>
            <a:r>
              <a:rPr lang="en-GB"/>
              <a:t>Delancey UK Chess Challenge</a:t>
            </a:r>
          </a:p>
        </p:txBody>
      </p:sp>
      <p:sp>
        <p:nvSpPr>
          <p:cNvPr id="6" name="Slide Number Placeholder 5"/>
          <p:cNvSpPr>
            <a:spLocks noGrp="1"/>
          </p:cNvSpPr>
          <p:nvPr>
            <p:ph type="sldNum" sz="quarter" idx="12"/>
          </p:nvPr>
        </p:nvSpPr>
        <p:spPr/>
        <p:txBody>
          <a:bodyPr/>
          <a:lstStyle/>
          <a:p>
            <a:fld id="{B5976EBF-FD19-4C9A-B862-0ADE8F65273E}" type="slidenum">
              <a:rPr lang="en-GB" smtClean="0"/>
              <a:t>‹#›</a:t>
            </a:fld>
            <a:endParaRPr lang="en-GB"/>
          </a:p>
        </p:txBody>
      </p:sp>
    </p:spTree>
    <p:extLst>
      <p:ext uri="{BB962C8B-B14F-4D97-AF65-F5344CB8AC3E}">
        <p14:creationId xmlns:p14="http://schemas.microsoft.com/office/powerpoint/2010/main" val="3351198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86F272-B90E-4AD6-8FB7-D5B794706DD1}" type="datetime1">
              <a:rPr lang="en-GB" smtClean="0"/>
              <a:t>01/05/2021</a:t>
            </a:fld>
            <a:endParaRPr lang="en-GB"/>
          </a:p>
        </p:txBody>
      </p:sp>
      <p:sp>
        <p:nvSpPr>
          <p:cNvPr id="5" name="Footer Placeholder 4"/>
          <p:cNvSpPr>
            <a:spLocks noGrp="1"/>
          </p:cNvSpPr>
          <p:nvPr>
            <p:ph type="ftr" sz="quarter" idx="11"/>
          </p:nvPr>
        </p:nvSpPr>
        <p:spPr/>
        <p:txBody>
          <a:bodyPr/>
          <a:lstStyle/>
          <a:p>
            <a:r>
              <a:rPr lang="en-GB"/>
              <a:t>Delancey UK Chess Challenge</a:t>
            </a:r>
          </a:p>
        </p:txBody>
      </p:sp>
      <p:sp>
        <p:nvSpPr>
          <p:cNvPr id="6" name="Slide Number Placeholder 5"/>
          <p:cNvSpPr>
            <a:spLocks noGrp="1"/>
          </p:cNvSpPr>
          <p:nvPr>
            <p:ph type="sldNum" sz="quarter" idx="12"/>
          </p:nvPr>
        </p:nvSpPr>
        <p:spPr/>
        <p:txBody>
          <a:bodyPr/>
          <a:lstStyle/>
          <a:p>
            <a:fld id="{B5976EBF-FD19-4C9A-B862-0ADE8F65273E}" type="slidenum">
              <a:rPr lang="en-GB" smtClean="0"/>
              <a:t>‹#›</a:t>
            </a:fld>
            <a:endParaRPr lang="en-GB"/>
          </a:p>
        </p:txBody>
      </p:sp>
    </p:spTree>
    <p:extLst>
      <p:ext uri="{BB962C8B-B14F-4D97-AF65-F5344CB8AC3E}">
        <p14:creationId xmlns:p14="http://schemas.microsoft.com/office/powerpoint/2010/main" val="248096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F656EB-766F-439F-8066-056C8848293E}" type="datetime1">
              <a:rPr lang="en-GB" smtClean="0"/>
              <a:t>01/05/2021</a:t>
            </a:fld>
            <a:endParaRPr lang="en-GB"/>
          </a:p>
        </p:txBody>
      </p:sp>
      <p:sp>
        <p:nvSpPr>
          <p:cNvPr id="5" name="Footer Placeholder 4"/>
          <p:cNvSpPr>
            <a:spLocks noGrp="1"/>
          </p:cNvSpPr>
          <p:nvPr>
            <p:ph type="ftr" sz="quarter" idx="11"/>
          </p:nvPr>
        </p:nvSpPr>
        <p:spPr/>
        <p:txBody>
          <a:bodyPr/>
          <a:lstStyle/>
          <a:p>
            <a:r>
              <a:rPr lang="en-GB"/>
              <a:t>Delancey UK Chess Challenge</a:t>
            </a:r>
          </a:p>
        </p:txBody>
      </p:sp>
      <p:sp>
        <p:nvSpPr>
          <p:cNvPr id="6" name="Slide Number Placeholder 5"/>
          <p:cNvSpPr>
            <a:spLocks noGrp="1"/>
          </p:cNvSpPr>
          <p:nvPr>
            <p:ph type="sldNum" sz="quarter" idx="12"/>
          </p:nvPr>
        </p:nvSpPr>
        <p:spPr/>
        <p:txBody>
          <a:bodyPr/>
          <a:lstStyle/>
          <a:p>
            <a:fld id="{B5976EBF-FD19-4C9A-B862-0ADE8F65273E}" type="slidenum">
              <a:rPr lang="en-GB" smtClean="0"/>
              <a:t>‹#›</a:t>
            </a:fld>
            <a:endParaRPr lang="en-GB"/>
          </a:p>
        </p:txBody>
      </p:sp>
    </p:spTree>
    <p:extLst>
      <p:ext uri="{BB962C8B-B14F-4D97-AF65-F5344CB8AC3E}">
        <p14:creationId xmlns:p14="http://schemas.microsoft.com/office/powerpoint/2010/main" val="3214618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US"/>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66E6CE-9999-4142-9E96-7C49706E8BC9}" type="datetime1">
              <a:rPr lang="en-GB" smtClean="0"/>
              <a:t>01/05/2021</a:t>
            </a:fld>
            <a:endParaRPr lang="en-GB"/>
          </a:p>
        </p:txBody>
      </p:sp>
      <p:sp>
        <p:nvSpPr>
          <p:cNvPr id="5" name="Footer Placeholder 4"/>
          <p:cNvSpPr>
            <a:spLocks noGrp="1"/>
          </p:cNvSpPr>
          <p:nvPr>
            <p:ph type="ftr" sz="quarter" idx="11"/>
          </p:nvPr>
        </p:nvSpPr>
        <p:spPr/>
        <p:txBody>
          <a:bodyPr/>
          <a:lstStyle/>
          <a:p>
            <a:r>
              <a:rPr lang="en-GB"/>
              <a:t>Delancey UK Chess Challenge</a:t>
            </a:r>
          </a:p>
        </p:txBody>
      </p:sp>
      <p:sp>
        <p:nvSpPr>
          <p:cNvPr id="6" name="Slide Number Placeholder 5"/>
          <p:cNvSpPr>
            <a:spLocks noGrp="1"/>
          </p:cNvSpPr>
          <p:nvPr>
            <p:ph type="sldNum" sz="quarter" idx="12"/>
          </p:nvPr>
        </p:nvSpPr>
        <p:spPr/>
        <p:txBody>
          <a:bodyPr/>
          <a:lstStyle/>
          <a:p>
            <a:fld id="{B5976EBF-FD19-4C9A-B862-0ADE8F65273E}" type="slidenum">
              <a:rPr lang="en-GB" smtClean="0"/>
              <a:t>‹#›</a:t>
            </a:fld>
            <a:endParaRPr lang="en-GB"/>
          </a:p>
        </p:txBody>
      </p:sp>
    </p:spTree>
    <p:extLst>
      <p:ext uri="{BB962C8B-B14F-4D97-AF65-F5344CB8AC3E}">
        <p14:creationId xmlns:p14="http://schemas.microsoft.com/office/powerpoint/2010/main" val="707252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01D7FA-9E60-4CFE-B93F-44475B752D3E}" type="datetime1">
              <a:rPr lang="en-GB" smtClean="0"/>
              <a:t>01/05/2021</a:t>
            </a:fld>
            <a:endParaRPr lang="en-GB"/>
          </a:p>
        </p:txBody>
      </p:sp>
      <p:sp>
        <p:nvSpPr>
          <p:cNvPr id="6" name="Footer Placeholder 5"/>
          <p:cNvSpPr>
            <a:spLocks noGrp="1"/>
          </p:cNvSpPr>
          <p:nvPr>
            <p:ph type="ftr" sz="quarter" idx="11"/>
          </p:nvPr>
        </p:nvSpPr>
        <p:spPr/>
        <p:txBody>
          <a:bodyPr/>
          <a:lstStyle/>
          <a:p>
            <a:r>
              <a:rPr lang="en-GB"/>
              <a:t>Delancey UK Chess Challenge</a:t>
            </a:r>
          </a:p>
        </p:txBody>
      </p:sp>
      <p:sp>
        <p:nvSpPr>
          <p:cNvPr id="7" name="Slide Number Placeholder 6"/>
          <p:cNvSpPr>
            <a:spLocks noGrp="1"/>
          </p:cNvSpPr>
          <p:nvPr>
            <p:ph type="sldNum" sz="quarter" idx="12"/>
          </p:nvPr>
        </p:nvSpPr>
        <p:spPr/>
        <p:txBody>
          <a:bodyPr/>
          <a:lstStyle/>
          <a:p>
            <a:fld id="{B5976EBF-FD19-4C9A-B862-0ADE8F65273E}" type="slidenum">
              <a:rPr lang="en-GB" smtClean="0"/>
              <a:t>‹#›</a:t>
            </a:fld>
            <a:endParaRPr lang="en-GB"/>
          </a:p>
        </p:txBody>
      </p:sp>
    </p:spTree>
    <p:extLst>
      <p:ext uri="{BB962C8B-B14F-4D97-AF65-F5344CB8AC3E}">
        <p14:creationId xmlns:p14="http://schemas.microsoft.com/office/powerpoint/2010/main" val="3573097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AC89A3-8617-40CC-860E-BB576AB4FB93}" type="datetime1">
              <a:rPr lang="en-GB" smtClean="0"/>
              <a:t>01/05/2021</a:t>
            </a:fld>
            <a:endParaRPr lang="en-GB"/>
          </a:p>
        </p:txBody>
      </p:sp>
      <p:sp>
        <p:nvSpPr>
          <p:cNvPr id="8" name="Footer Placeholder 7"/>
          <p:cNvSpPr>
            <a:spLocks noGrp="1"/>
          </p:cNvSpPr>
          <p:nvPr>
            <p:ph type="ftr" sz="quarter" idx="11"/>
          </p:nvPr>
        </p:nvSpPr>
        <p:spPr/>
        <p:txBody>
          <a:bodyPr/>
          <a:lstStyle/>
          <a:p>
            <a:r>
              <a:rPr lang="en-GB"/>
              <a:t>Delancey UK Chess Challenge</a:t>
            </a:r>
          </a:p>
        </p:txBody>
      </p:sp>
      <p:sp>
        <p:nvSpPr>
          <p:cNvPr id="9" name="Slide Number Placeholder 8"/>
          <p:cNvSpPr>
            <a:spLocks noGrp="1"/>
          </p:cNvSpPr>
          <p:nvPr>
            <p:ph type="sldNum" sz="quarter" idx="12"/>
          </p:nvPr>
        </p:nvSpPr>
        <p:spPr/>
        <p:txBody>
          <a:bodyPr/>
          <a:lstStyle/>
          <a:p>
            <a:fld id="{B5976EBF-FD19-4C9A-B862-0ADE8F65273E}" type="slidenum">
              <a:rPr lang="en-GB" smtClean="0"/>
              <a:t>‹#›</a:t>
            </a:fld>
            <a:endParaRPr lang="en-GB"/>
          </a:p>
        </p:txBody>
      </p:sp>
    </p:spTree>
    <p:extLst>
      <p:ext uri="{BB962C8B-B14F-4D97-AF65-F5344CB8AC3E}">
        <p14:creationId xmlns:p14="http://schemas.microsoft.com/office/powerpoint/2010/main" val="2056313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ED7B39-96E2-49E1-86E6-75B7AB0A4C30}" type="datetime1">
              <a:rPr lang="en-GB" smtClean="0"/>
              <a:t>01/05/2021</a:t>
            </a:fld>
            <a:endParaRPr lang="en-GB"/>
          </a:p>
        </p:txBody>
      </p:sp>
      <p:sp>
        <p:nvSpPr>
          <p:cNvPr id="4" name="Footer Placeholder 3"/>
          <p:cNvSpPr>
            <a:spLocks noGrp="1"/>
          </p:cNvSpPr>
          <p:nvPr>
            <p:ph type="ftr" sz="quarter" idx="11"/>
          </p:nvPr>
        </p:nvSpPr>
        <p:spPr/>
        <p:txBody>
          <a:bodyPr/>
          <a:lstStyle/>
          <a:p>
            <a:r>
              <a:rPr lang="en-GB"/>
              <a:t>Delancey UK Chess Challenge</a:t>
            </a:r>
          </a:p>
        </p:txBody>
      </p:sp>
      <p:sp>
        <p:nvSpPr>
          <p:cNvPr id="5" name="Slide Number Placeholder 4"/>
          <p:cNvSpPr>
            <a:spLocks noGrp="1"/>
          </p:cNvSpPr>
          <p:nvPr>
            <p:ph type="sldNum" sz="quarter" idx="12"/>
          </p:nvPr>
        </p:nvSpPr>
        <p:spPr/>
        <p:txBody>
          <a:bodyPr/>
          <a:lstStyle/>
          <a:p>
            <a:fld id="{B5976EBF-FD19-4C9A-B862-0ADE8F65273E}" type="slidenum">
              <a:rPr lang="en-GB" smtClean="0"/>
              <a:t>‹#›</a:t>
            </a:fld>
            <a:endParaRPr lang="en-GB"/>
          </a:p>
        </p:txBody>
      </p:sp>
    </p:spTree>
    <p:extLst>
      <p:ext uri="{BB962C8B-B14F-4D97-AF65-F5344CB8AC3E}">
        <p14:creationId xmlns:p14="http://schemas.microsoft.com/office/powerpoint/2010/main" val="3664480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23B69D-5467-49F2-9441-D4D71AD1237E}" type="datetime1">
              <a:rPr lang="en-GB" smtClean="0"/>
              <a:t>01/05/2021</a:t>
            </a:fld>
            <a:endParaRPr lang="en-GB"/>
          </a:p>
        </p:txBody>
      </p:sp>
      <p:sp>
        <p:nvSpPr>
          <p:cNvPr id="3" name="Footer Placeholder 2"/>
          <p:cNvSpPr>
            <a:spLocks noGrp="1"/>
          </p:cNvSpPr>
          <p:nvPr>
            <p:ph type="ftr" sz="quarter" idx="11"/>
          </p:nvPr>
        </p:nvSpPr>
        <p:spPr/>
        <p:txBody>
          <a:bodyPr/>
          <a:lstStyle/>
          <a:p>
            <a:r>
              <a:rPr lang="en-GB"/>
              <a:t>Delancey UK Chess Challenge</a:t>
            </a:r>
          </a:p>
        </p:txBody>
      </p:sp>
      <p:sp>
        <p:nvSpPr>
          <p:cNvPr id="4" name="Slide Number Placeholder 3"/>
          <p:cNvSpPr>
            <a:spLocks noGrp="1"/>
          </p:cNvSpPr>
          <p:nvPr>
            <p:ph type="sldNum" sz="quarter" idx="12"/>
          </p:nvPr>
        </p:nvSpPr>
        <p:spPr/>
        <p:txBody>
          <a:bodyPr/>
          <a:lstStyle/>
          <a:p>
            <a:fld id="{B5976EBF-FD19-4C9A-B862-0ADE8F65273E}" type="slidenum">
              <a:rPr lang="en-GB" smtClean="0"/>
              <a:t>‹#›</a:t>
            </a:fld>
            <a:endParaRPr lang="en-GB"/>
          </a:p>
        </p:txBody>
      </p:sp>
    </p:spTree>
    <p:extLst>
      <p:ext uri="{BB962C8B-B14F-4D97-AF65-F5344CB8AC3E}">
        <p14:creationId xmlns:p14="http://schemas.microsoft.com/office/powerpoint/2010/main" val="2411949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Edit Master text styles</a:t>
            </a:r>
          </a:p>
        </p:txBody>
      </p:sp>
      <p:sp>
        <p:nvSpPr>
          <p:cNvPr id="5" name="Date Placeholder 4"/>
          <p:cNvSpPr>
            <a:spLocks noGrp="1"/>
          </p:cNvSpPr>
          <p:nvPr>
            <p:ph type="dt" sz="half" idx="10"/>
          </p:nvPr>
        </p:nvSpPr>
        <p:spPr/>
        <p:txBody>
          <a:bodyPr/>
          <a:lstStyle/>
          <a:p>
            <a:fld id="{C600E28E-E161-453D-A54D-A451E3F5351E}" type="datetime1">
              <a:rPr lang="en-GB" smtClean="0"/>
              <a:t>01/05/2021</a:t>
            </a:fld>
            <a:endParaRPr lang="en-GB"/>
          </a:p>
        </p:txBody>
      </p:sp>
      <p:sp>
        <p:nvSpPr>
          <p:cNvPr id="6" name="Footer Placeholder 5"/>
          <p:cNvSpPr>
            <a:spLocks noGrp="1"/>
          </p:cNvSpPr>
          <p:nvPr>
            <p:ph type="ftr" sz="quarter" idx="11"/>
          </p:nvPr>
        </p:nvSpPr>
        <p:spPr/>
        <p:txBody>
          <a:bodyPr/>
          <a:lstStyle/>
          <a:p>
            <a:r>
              <a:rPr lang="en-GB"/>
              <a:t>Delancey UK Chess Challenge</a:t>
            </a:r>
          </a:p>
        </p:txBody>
      </p:sp>
      <p:sp>
        <p:nvSpPr>
          <p:cNvPr id="7" name="Slide Number Placeholder 6"/>
          <p:cNvSpPr>
            <a:spLocks noGrp="1"/>
          </p:cNvSpPr>
          <p:nvPr>
            <p:ph type="sldNum" sz="quarter" idx="12"/>
          </p:nvPr>
        </p:nvSpPr>
        <p:spPr/>
        <p:txBody>
          <a:bodyPr/>
          <a:lstStyle/>
          <a:p>
            <a:fld id="{B5976EBF-FD19-4C9A-B862-0ADE8F65273E}" type="slidenum">
              <a:rPr lang="en-GB" smtClean="0"/>
              <a:t>‹#›</a:t>
            </a:fld>
            <a:endParaRPr lang="en-GB"/>
          </a:p>
        </p:txBody>
      </p:sp>
    </p:spTree>
    <p:extLst>
      <p:ext uri="{BB962C8B-B14F-4D97-AF65-F5344CB8AC3E}">
        <p14:creationId xmlns:p14="http://schemas.microsoft.com/office/powerpoint/2010/main" val="381946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US"/>
              <a:t>Click icon to add picture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Edit Master text styles</a:t>
            </a:r>
          </a:p>
        </p:txBody>
      </p:sp>
      <p:sp>
        <p:nvSpPr>
          <p:cNvPr id="5" name="Date Placeholder 4"/>
          <p:cNvSpPr>
            <a:spLocks noGrp="1"/>
          </p:cNvSpPr>
          <p:nvPr>
            <p:ph type="dt" sz="half" idx="10"/>
          </p:nvPr>
        </p:nvSpPr>
        <p:spPr/>
        <p:txBody>
          <a:bodyPr/>
          <a:lstStyle/>
          <a:p>
            <a:fld id="{D2B2195F-CFC4-4030-887D-A44407E4508E}" type="datetime1">
              <a:rPr lang="en-GB" smtClean="0"/>
              <a:t>01/05/2021</a:t>
            </a:fld>
            <a:endParaRPr lang="en-GB"/>
          </a:p>
        </p:txBody>
      </p:sp>
      <p:sp>
        <p:nvSpPr>
          <p:cNvPr id="6" name="Footer Placeholder 5"/>
          <p:cNvSpPr>
            <a:spLocks noGrp="1"/>
          </p:cNvSpPr>
          <p:nvPr>
            <p:ph type="ftr" sz="quarter" idx="11"/>
          </p:nvPr>
        </p:nvSpPr>
        <p:spPr/>
        <p:txBody>
          <a:bodyPr/>
          <a:lstStyle/>
          <a:p>
            <a:r>
              <a:rPr lang="en-GB"/>
              <a:t>Delancey UK Chess Challenge</a:t>
            </a:r>
          </a:p>
        </p:txBody>
      </p:sp>
      <p:sp>
        <p:nvSpPr>
          <p:cNvPr id="7" name="Slide Number Placeholder 6"/>
          <p:cNvSpPr>
            <a:spLocks noGrp="1"/>
          </p:cNvSpPr>
          <p:nvPr>
            <p:ph type="sldNum" sz="quarter" idx="12"/>
          </p:nvPr>
        </p:nvSpPr>
        <p:spPr/>
        <p:txBody>
          <a:bodyPr/>
          <a:lstStyle/>
          <a:p>
            <a:fld id="{B5976EBF-FD19-4C9A-B862-0ADE8F65273E}" type="slidenum">
              <a:rPr lang="en-GB" smtClean="0"/>
              <a:t>‹#›</a:t>
            </a:fld>
            <a:endParaRPr lang="en-GB"/>
          </a:p>
        </p:txBody>
      </p:sp>
    </p:spTree>
    <p:extLst>
      <p:ext uri="{BB962C8B-B14F-4D97-AF65-F5344CB8AC3E}">
        <p14:creationId xmlns:p14="http://schemas.microsoft.com/office/powerpoint/2010/main" val="1755633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53E0227B-C54A-44B0-93C3-018157FE0643}" type="datetime1">
              <a:rPr lang="en-GB" smtClean="0"/>
              <a:t>01/05/2021</a:t>
            </a:fld>
            <a:endParaRPr lang="en-GB"/>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r>
              <a:rPr lang="en-GB"/>
              <a:t>Delancey UK Chess Challenge</a:t>
            </a:r>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B5976EBF-FD19-4C9A-B862-0ADE8F65273E}" type="slidenum">
              <a:rPr lang="en-GB" smtClean="0"/>
              <a:t>‹#›</a:t>
            </a:fld>
            <a:endParaRPr lang="en-GB"/>
          </a:p>
        </p:txBody>
      </p:sp>
    </p:spTree>
    <p:extLst>
      <p:ext uri="{BB962C8B-B14F-4D97-AF65-F5344CB8AC3E}">
        <p14:creationId xmlns:p14="http://schemas.microsoft.com/office/powerpoint/2010/main" val="27851971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1.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2.xml"/><Relationship Id="rId5" Type="http://schemas.openxmlformats.org/officeDocument/2006/relationships/image" Target="../media/image64.gif"/><Relationship Id="rId4" Type="http://schemas.openxmlformats.org/officeDocument/2006/relationships/image" Target="../media/image63.gif"/></Relationships>
</file>

<file path=ppt/slides/_rels/slide19.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2.xml"/><Relationship Id="rId5" Type="http://schemas.openxmlformats.org/officeDocument/2006/relationships/image" Target="../media/image68.gif"/><Relationship Id="rId4" Type="http://schemas.openxmlformats.org/officeDocument/2006/relationships/image" Target="../media/image67.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2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2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2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31.xml.rels><?xml version="1.0" encoding="UTF-8" standalone="yes"?>
<Relationships xmlns="http://schemas.openxmlformats.org/package/2006/relationships"><Relationship Id="rId3" Type="http://schemas.openxmlformats.org/officeDocument/2006/relationships/hyperlink" Target="https://www.chessable.com/tournament-ready-the-endgame/course/33413/" TargetMode="External"/><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hyperlink" Target="https://www.facebook.com/DelanceyUKSchoolsChessChalleng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856" y="29885"/>
            <a:ext cx="5795491" cy="2502937"/>
          </a:xfrm>
          <a:prstGeom prst="rect">
            <a:avLst/>
          </a:prstGeom>
        </p:spPr>
      </p:pic>
      <p:sp>
        <p:nvSpPr>
          <p:cNvPr id="2" name="Title 1"/>
          <p:cNvSpPr>
            <a:spLocks noGrp="1"/>
          </p:cNvSpPr>
          <p:nvPr>
            <p:ph type="ctrTitle"/>
          </p:nvPr>
        </p:nvSpPr>
        <p:spPr>
          <a:xfrm>
            <a:off x="722023" y="3166539"/>
            <a:ext cx="6452802" cy="696811"/>
          </a:xfrm>
        </p:spPr>
        <p:txBody>
          <a:bodyPr>
            <a:noAutofit/>
          </a:bodyPr>
          <a:lstStyle/>
          <a:p>
            <a:r>
              <a:rPr lang="en-GB" sz="4000" b="1" dirty="0"/>
              <a:t>Giga Puzzles</a:t>
            </a:r>
            <a:br>
              <a:rPr lang="en-GB" sz="4000" b="1" dirty="0"/>
            </a:br>
            <a:r>
              <a:rPr lang="en-GB" sz="2800" b="1" dirty="0"/>
              <a:t>Issues 1-27</a:t>
            </a:r>
          </a:p>
        </p:txBody>
      </p:sp>
      <p:sp>
        <p:nvSpPr>
          <p:cNvPr id="7" name="Footer Placeholder 6"/>
          <p:cNvSpPr>
            <a:spLocks noGrp="1"/>
          </p:cNvSpPr>
          <p:nvPr>
            <p:ph type="ftr" sz="quarter" idx="11"/>
          </p:nvPr>
        </p:nvSpPr>
        <p:spPr/>
        <p:txBody>
          <a:bodyPr/>
          <a:lstStyle/>
          <a:p>
            <a:r>
              <a:rPr lang="en-GB"/>
              <a:t>Delancey UK Chess Challenge</a:t>
            </a:r>
          </a:p>
        </p:txBody>
      </p:sp>
      <p:pic>
        <p:nvPicPr>
          <p:cNvPr id="6" name="Picture 5" descr="A close up of a person&#10;&#10;Description automatically generated">
            <a:extLst>
              <a:ext uri="{FF2B5EF4-FFF2-40B4-BE49-F238E27FC236}">
                <a16:creationId xmlns:a16="http://schemas.microsoft.com/office/drawing/2014/main" id="{D5B29676-BF46-4A2A-8BB4-517245CA9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60843"/>
            <a:ext cx="7559675" cy="5389845"/>
          </a:xfrm>
          <a:prstGeom prst="rect">
            <a:avLst/>
          </a:prstGeom>
        </p:spPr>
      </p:pic>
    </p:spTree>
    <p:extLst>
      <p:ext uri="{BB962C8B-B14F-4D97-AF65-F5344CB8AC3E}">
        <p14:creationId xmlns:p14="http://schemas.microsoft.com/office/powerpoint/2010/main" val="920594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3FAAC3B-DAC9-4A5A-99B2-9D1D1426FA7B}"/>
              </a:ext>
            </a:extLst>
          </p:cNvPr>
          <p:cNvPicPr>
            <a:picLocks noChangeAspect="1"/>
          </p:cNvPicPr>
          <p:nvPr/>
        </p:nvPicPr>
        <p:blipFill rotWithShape="1">
          <a:blip r:embed="rId2"/>
          <a:srcRect l="30342" t="12159" r="32175" b="18226"/>
          <a:stretch/>
        </p:blipFill>
        <p:spPr>
          <a:xfrm>
            <a:off x="4171803" y="6769428"/>
            <a:ext cx="239762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a:extLst>
              <a:ext uri="{FF2B5EF4-FFF2-40B4-BE49-F238E27FC236}">
                <a16:creationId xmlns:a16="http://schemas.microsoft.com/office/drawing/2014/main" id="{22E33219-5AD3-422B-8801-A510C1FE846C}"/>
              </a:ext>
            </a:extLst>
          </p:cNvPr>
          <p:cNvPicPr>
            <a:picLocks noChangeAspect="1"/>
          </p:cNvPicPr>
          <p:nvPr/>
        </p:nvPicPr>
        <p:blipFill rotWithShape="1">
          <a:blip r:embed="rId3"/>
          <a:srcRect l="30368" t="12266" r="32093" b="18333"/>
          <a:stretch/>
        </p:blipFill>
        <p:spPr>
          <a:xfrm>
            <a:off x="4216329" y="3177546"/>
            <a:ext cx="2408577"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665725E1-9F63-4330-A0DD-3BDAB94F688E}"/>
              </a:ext>
            </a:extLst>
          </p:cNvPr>
          <p:cNvPicPr>
            <a:picLocks noChangeAspect="1"/>
          </p:cNvPicPr>
          <p:nvPr/>
        </p:nvPicPr>
        <p:blipFill rotWithShape="1">
          <a:blip r:embed="rId4"/>
          <a:srcRect l="30306" t="12267" r="32196" b="18288"/>
          <a:stretch/>
        </p:blipFill>
        <p:spPr>
          <a:xfrm>
            <a:off x="1123848" y="6782397"/>
            <a:ext cx="2404432"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8CF9D867-2CBA-4545-ABEC-8C34E34D6806}"/>
              </a:ext>
            </a:extLst>
          </p:cNvPr>
          <p:cNvPicPr>
            <a:picLocks noChangeAspect="1"/>
          </p:cNvPicPr>
          <p:nvPr/>
        </p:nvPicPr>
        <p:blipFill rotWithShape="1">
          <a:blip r:embed="rId5"/>
          <a:srcRect l="30419" t="12253" r="32181" b="18527"/>
          <a:stretch/>
        </p:blipFill>
        <p:spPr>
          <a:xfrm>
            <a:off x="1089654" y="3150029"/>
            <a:ext cx="240592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923330"/>
          </a:xfrm>
          <a:prstGeom prst="rect">
            <a:avLst/>
          </a:prstGeom>
          <a:noFill/>
        </p:spPr>
        <p:txBody>
          <a:bodyPr wrap="square" rtlCol="0">
            <a:spAutoFit/>
          </a:bodyPr>
          <a:lstStyle/>
          <a:p>
            <a:r>
              <a:rPr lang="en-GB" b="0" i="0" dirty="0">
                <a:effectLst/>
                <a:latin typeface="Noto Sans"/>
              </a:rPr>
              <a:t>In each diagram it is white to move and checkmate black in two moves (two moves for white, one for black).</a:t>
            </a:r>
            <a:endParaRPr lang="en-GB" dirty="0"/>
          </a:p>
          <a:p>
            <a:endParaRPr lang="en-GB" dirty="0"/>
          </a:p>
        </p:txBody>
      </p:sp>
    </p:spTree>
    <p:extLst>
      <p:ext uri="{BB962C8B-B14F-4D97-AF65-F5344CB8AC3E}">
        <p14:creationId xmlns:p14="http://schemas.microsoft.com/office/powerpoint/2010/main" val="438369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E146CFA-26D5-475C-9ECE-4C4C51DDA730}"/>
              </a:ext>
            </a:extLst>
          </p:cNvPr>
          <p:cNvPicPr>
            <a:picLocks noChangeAspect="1"/>
          </p:cNvPicPr>
          <p:nvPr/>
        </p:nvPicPr>
        <p:blipFill rotWithShape="1">
          <a:blip r:embed="rId2"/>
          <a:srcRect l="29083" t="7673" r="31016" b="18666"/>
          <a:stretch/>
        </p:blipFill>
        <p:spPr>
          <a:xfrm>
            <a:off x="4226081" y="6787765"/>
            <a:ext cx="241200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a:extLst>
              <a:ext uri="{FF2B5EF4-FFF2-40B4-BE49-F238E27FC236}">
                <a16:creationId xmlns:a16="http://schemas.microsoft.com/office/drawing/2014/main" id="{2010DE3A-F76C-4AC9-BBDD-770DC3C8FE73}"/>
              </a:ext>
            </a:extLst>
          </p:cNvPr>
          <p:cNvPicPr>
            <a:picLocks noChangeAspect="1"/>
          </p:cNvPicPr>
          <p:nvPr/>
        </p:nvPicPr>
        <p:blipFill rotWithShape="1">
          <a:blip r:embed="rId3"/>
          <a:srcRect l="29170" t="7636" r="30965" b="18629"/>
          <a:stretch/>
        </p:blipFill>
        <p:spPr>
          <a:xfrm>
            <a:off x="4188166" y="3219190"/>
            <a:ext cx="2407484"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B1CAB7E5-9915-4C07-AB71-41C205F47F6B}"/>
              </a:ext>
            </a:extLst>
          </p:cNvPr>
          <p:cNvPicPr>
            <a:picLocks noChangeAspect="1"/>
          </p:cNvPicPr>
          <p:nvPr/>
        </p:nvPicPr>
        <p:blipFill rotWithShape="1">
          <a:blip r:embed="rId4"/>
          <a:srcRect l="29033" t="7912" r="30980" b="18697"/>
          <a:stretch/>
        </p:blipFill>
        <p:spPr>
          <a:xfrm>
            <a:off x="1098107" y="6788585"/>
            <a:ext cx="2426132"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BF6C607D-F088-4665-86AB-65FD10F45385}"/>
              </a:ext>
            </a:extLst>
          </p:cNvPr>
          <p:cNvPicPr>
            <a:picLocks noChangeAspect="1"/>
          </p:cNvPicPr>
          <p:nvPr/>
        </p:nvPicPr>
        <p:blipFill rotWithShape="1">
          <a:blip r:embed="rId5"/>
          <a:srcRect l="29125" t="7429" r="30916" b="18452"/>
          <a:stretch/>
        </p:blipFill>
        <p:spPr>
          <a:xfrm>
            <a:off x="1085940" y="3226516"/>
            <a:ext cx="2400646"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754326"/>
          </a:xfrm>
          <a:prstGeom prst="rect">
            <a:avLst/>
          </a:prstGeom>
          <a:noFill/>
        </p:spPr>
        <p:txBody>
          <a:bodyPr wrap="square" rtlCol="0">
            <a:spAutoFit/>
          </a:bodyPr>
          <a:lstStyle/>
          <a:p>
            <a:r>
              <a:rPr lang="en-GB" b="0" i="0" dirty="0">
                <a:effectLst/>
                <a:latin typeface="Noto Sans"/>
              </a:rPr>
              <a:t>White needs to make three consecutive moves to place black in checkmate.</a:t>
            </a:r>
          </a:p>
          <a:p>
            <a:endParaRPr lang="en-GB" dirty="0">
              <a:latin typeface="Noto Sans"/>
            </a:endParaRPr>
          </a:p>
          <a:p>
            <a:r>
              <a:rPr lang="en-GB" dirty="0">
                <a:latin typeface="Noto Sans"/>
              </a:rPr>
              <a:t>White may not capture a piece, move to an unprotected square and can only deliver a check on the final move.</a:t>
            </a:r>
            <a:endParaRPr lang="en-GB" dirty="0"/>
          </a:p>
          <a:p>
            <a:endParaRPr lang="en-GB" dirty="0"/>
          </a:p>
        </p:txBody>
      </p:sp>
    </p:spTree>
    <p:extLst>
      <p:ext uri="{BB962C8B-B14F-4D97-AF65-F5344CB8AC3E}">
        <p14:creationId xmlns:p14="http://schemas.microsoft.com/office/powerpoint/2010/main" val="1742726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29193" t="12828" r="31015" b="13582"/>
          <a:stretch/>
        </p:blipFill>
        <p:spPr>
          <a:xfrm>
            <a:off x="4226480" y="6798872"/>
            <a:ext cx="2407798"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3"/>
          <a:srcRect l="29193" t="12828" r="31015" b="13710"/>
          <a:stretch/>
        </p:blipFill>
        <p:spPr>
          <a:xfrm>
            <a:off x="4206171" y="3214415"/>
            <a:ext cx="241200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a:srcRect l="29123" t="12828" r="31016" b="13582"/>
          <a:stretch/>
        </p:blipFill>
        <p:spPr>
          <a:xfrm>
            <a:off x="1091652" y="6796062"/>
            <a:ext cx="241200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5"/>
          <a:srcRect l="29123" t="12889" r="31016" b="13524"/>
          <a:stretch/>
        </p:blipFill>
        <p:spPr>
          <a:xfrm>
            <a:off x="1067207" y="3237791"/>
            <a:ext cx="2424673"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923330"/>
          </a:xfrm>
          <a:prstGeom prst="rect">
            <a:avLst/>
          </a:prstGeom>
          <a:noFill/>
        </p:spPr>
        <p:txBody>
          <a:bodyPr wrap="square" rtlCol="0">
            <a:spAutoFit/>
          </a:bodyPr>
          <a:lstStyle/>
          <a:p>
            <a:r>
              <a:rPr lang="en-GB" b="0" i="0" dirty="0">
                <a:effectLst/>
                <a:latin typeface="Noto Sans"/>
              </a:rPr>
              <a:t>White to play and checkmate in two moves (2 moves from white, one by black). </a:t>
            </a:r>
            <a:endParaRPr lang="en-GB" dirty="0"/>
          </a:p>
          <a:p>
            <a:endParaRPr lang="en-GB" dirty="0"/>
          </a:p>
        </p:txBody>
      </p:sp>
    </p:spTree>
    <p:extLst>
      <p:ext uri="{BB962C8B-B14F-4D97-AF65-F5344CB8AC3E}">
        <p14:creationId xmlns:p14="http://schemas.microsoft.com/office/powerpoint/2010/main" val="4085314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4D48440-879F-4CBE-9A2C-3D184D1BAF1A}"/>
              </a:ext>
            </a:extLst>
          </p:cNvPr>
          <p:cNvPicPr>
            <a:picLocks noChangeAspect="1"/>
          </p:cNvPicPr>
          <p:nvPr/>
        </p:nvPicPr>
        <p:blipFill rotWithShape="1">
          <a:blip r:embed="rId2"/>
          <a:srcRect l="29132" t="12589" r="30992" b="13378"/>
          <a:stretch/>
        </p:blipFill>
        <p:spPr>
          <a:xfrm>
            <a:off x="4211011" y="6761173"/>
            <a:ext cx="239847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29">
            <a:extLst>
              <a:ext uri="{FF2B5EF4-FFF2-40B4-BE49-F238E27FC236}">
                <a16:creationId xmlns:a16="http://schemas.microsoft.com/office/drawing/2014/main" id="{8A5A1060-746F-4C25-80AC-188FCA48E906}"/>
              </a:ext>
            </a:extLst>
          </p:cNvPr>
          <p:cNvPicPr>
            <a:picLocks noChangeAspect="1"/>
          </p:cNvPicPr>
          <p:nvPr/>
        </p:nvPicPr>
        <p:blipFill rotWithShape="1">
          <a:blip r:embed="rId3"/>
          <a:srcRect l="28937" t="12411" r="30852" b="13313"/>
          <a:stretch/>
        </p:blipFill>
        <p:spPr>
          <a:xfrm>
            <a:off x="4204967" y="3198136"/>
            <a:ext cx="2410662"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50F4B3EC-1580-477A-9A3B-23C8F830DD2C}"/>
              </a:ext>
            </a:extLst>
          </p:cNvPr>
          <p:cNvPicPr>
            <a:picLocks noChangeAspect="1"/>
          </p:cNvPicPr>
          <p:nvPr/>
        </p:nvPicPr>
        <p:blipFill rotWithShape="1">
          <a:blip r:embed="rId4"/>
          <a:srcRect l="29005" t="12487" r="30889" b="13321"/>
          <a:stretch/>
        </p:blipFill>
        <p:spPr>
          <a:xfrm>
            <a:off x="1098556" y="6786631"/>
            <a:ext cx="2407147"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33103A7C-3FD7-4DA1-B5BF-A1CFB67CC44E}"/>
              </a:ext>
            </a:extLst>
          </p:cNvPr>
          <p:cNvPicPr>
            <a:picLocks noChangeAspect="1"/>
          </p:cNvPicPr>
          <p:nvPr/>
        </p:nvPicPr>
        <p:blipFill rotWithShape="1">
          <a:blip r:embed="rId5"/>
          <a:srcRect l="29092" t="12889" r="30864" b="13274"/>
          <a:stretch/>
        </p:blipFill>
        <p:spPr>
          <a:xfrm>
            <a:off x="1081210" y="3240599"/>
            <a:ext cx="2414977"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716497" cy="369332"/>
          </a:xfrm>
          <a:prstGeom prst="rect">
            <a:avLst/>
          </a:prstGeom>
          <a:noFill/>
        </p:spPr>
        <p:txBody>
          <a:bodyPr wrap="square" rtlCol="0">
            <a:spAutoFit/>
          </a:bodyPr>
          <a:lstStyle/>
          <a:p>
            <a:r>
              <a:rPr lang="en-GB" dirty="0"/>
              <a:t> 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923330"/>
          </a:xfrm>
          <a:prstGeom prst="rect">
            <a:avLst/>
          </a:prstGeom>
          <a:noFill/>
        </p:spPr>
        <p:txBody>
          <a:bodyPr wrap="square" rtlCol="0">
            <a:spAutoFit/>
          </a:bodyPr>
          <a:lstStyle/>
          <a:p>
            <a:r>
              <a:rPr lang="en-GB" b="0" i="0" dirty="0">
                <a:effectLst/>
                <a:latin typeface="Noto Sans"/>
              </a:rPr>
              <a:t>White to play and checkmate in two moves (2 moves from white, one by black). </a:t>
            </a:r>
            <a:endParaRPr lang="en-GB" dirty="0"/>
          </a:p>
          <a:p>
            <a:endParaRPr lang="en-GB" dirty="0"/>
          </a:p>
        </p:txBody>
      </p:sp>
    </p:spTree>
    <p:extLst>
      <p:ext uri="{BB962C8B-B14F-4D97-AF65-F5344CB8AC3E}">
        <p14:creationId xmlns:p14="http://schemas.microsoft.com/office/powerpoint/2010/main" val="41136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877CEEF-C0DD-4261-A8E5-B13655BA06A9}"/>
              </a:ext>
            </a:extLst>
          </p:cNvPr>
          <p:cNvPicPr>
            <a:picLocks noChangeAspect="1"/>
          </p:cNvPicPr>
          <p:nvPr/>
        </p:nvPicPr>
        <p:blipFill rotWithShape="1">
          <a:blip r:embed="rId2"/>
          <a:srcRect l="29358" t="13269" r="31208" b="13832"/>
          <a:stretch/>
        </p:blipFill>
        <p:spPr>
          <a:xfrm>
            <a:off x="4083960" y="6771529"/>
            <a:ext cx="2516642" cy="2520000"/>
          </a:xfrm>
          <a:prstGeom prst="rect">
            <a:avLst/>
          </a:prstGeom>
          <a:ln>
            <a:solidFill>
              <a:schemeClr val="tx1"/>
            </a:solidFill>
          </a:ln>
        </p:spPr>
      </p:pic>
      <p:pic>
        <p:nvPicPr>
          <p:cNvPr id="11" name="Picture 10">
            <a:extLst>
              <a:ext uri="{FF2B5EF4-FFF2-40B4-BE49-F238E27FC236}">
                <a16:creationId xmlns:a16="http://schemas.microsoft.com/office/drawing/2014/main" id="{09EF0533-59A3-4CFF-9F68-FD2D2388200F}"/>
              </a:ext>
            </a:extLst>
          </p:cNvPr>
          <p:cNvPicPr>
            <a:picLocks noChangeAspect="1"/>
          </p:cNvPicPr>
          <p:nvPr/>
        </p:nvPicPr>
        <p:blipFill rotWithShape="1">
          <a:blip r:embed="rId3"/>
          <a:srcRect l="29102" t="12887" r="30969" b="13596"/>
          <a:stretch/>
        </p:blipFill>
        <p:spPr>
          <a:xfrm>
            <a:off x="4101943" y="3179373"/>
            <a:ext cx="2526802" cy="2520000"/>
          </a:xfrm>
          <a:prstGeom prst="rect">
            <a:avLst/>
          </a:prstGeom>
          <a:ln>
            <a:solidFill>
              <a:schemeClr val="tx1"/>
            </a:solidFill>
          </a:ln>
        </p:spPr>
      </p:pic>
      <p:pic>
        <p:nvPicPr>
          <p:cNvPr id="9" name="Picture 8">
            <a:extLst>
              <a:ext uri="{FF2B5EF4-FFF2-40B4-BE49-F238E27FC236}">
                <a16:creationId xmlns:a16="http://schemas.microsoft.com/office/drawing/2014/main" id="{729B4D29-725A-461C-BA2A-C0086F7950A7}"/>
              </a:ext>
            </a:extLst>
          </p:cNvPr>
          <p:cNvPicPr>
            <a:picLocks noChangeAspect="1"/>
          </p:cNvPicPr>
          <p:nvPr/>
        </p:nvPicPr>
        <p:blipFill rotWithShape="1">
          <a:blip r:embed="rId4"/>
          <a:srcRect l="29274" t="12992" r="31059" b="13670"/>
          <a:stretch/>
        </p:blipFill>
        <p:spPr>
          <a:xfrm>
            <a:off x="1021765" y="3171145"/>
            <a:ext cx="2516372" cy="2520000"/>
          </a:xfrm>
          <a:prstGeom prst="rect">
            <a:avLst/>
          </a:prstGeom>
          <a:ln>
            <a:solidFill>
              <a:schemeClr val="tx1"/>
            </a:solidFill>
          </a:ln>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pic>
        <p:nvPicPr>
          <p:cNvPr id="6" name="Picture 5"/>
          <p:cNvPicPr>
            <a:picLocks noChangeAspect="1"/>
          </p:cNvPicPr>
          <p:nvPr/>
        </p:nvPicPr>
        <p:blipFill rotWithShape="1">
          <a:blip r:embed="rId5"/>
          <a:srcRect l="21871" t="14257" r="40351" b="18300"/>
          <a:stretch/>
        </p:blipFill>
        <p:spPr>
          <a:xfrm>
            <a:off x="1028948" y="6782126"/>
            <a:ext cx="2509456" cy="2520000"/>
          </a:xfrm>
          <a:prstGeom prst="rect">
            <a:avLst/>
          </a:prstGeom>
        </p:spPr>
      </p:pic>
      <p:sp>
        <p:nvSpPr>
          <p:cNvPr id="4" name="TextBox 3">
            <a:extLst>
              <a:ext uri="{FF2B5EF4-FFF2-40B4-BE49-F238E27FC236}">
                <a16:creationId xmlns:a16="http://schemas.microsoft.com/office/drawing/2014/main" id="{89B5DCBF-D24D-46F0-8F2C-D994FD64ED21}"/>
              </a:ext>
            </a:extLst>
          </p:cNvPr>
          <p:cNvSpPr txBox="1"/>
          <p:nvPr/>
        </p:nvSpPr>
        <p:spPr>
          <a:xfrm>
            <a:off x="934569" y="1488099"/>
            <a:ext cx="5954054" cy="1169551"/>
          </a:xfrm>
          <a:prstGeom prst="rect">
            <a:avLst/>
          </a:prstGeom>
          <a:noFill/>
        </p:spPr>
        <p:txBody>
          <a:bodyPr wrap="square" rtlCol="0">
            <a:spAutoFit/>
          </a:bodyPr>
          <a:lstStyle/>
          <a:p>
            <a:r>
              <a:rPr lang="en-GB" sz="1400" dirty="0"/>
              <a:t>In the diagrams below it is white play. Your task is to find a move which wins material. The theme of the puzzles is “Double Attack”.</a:t>
            </a:r>
          </a:p>
          <a:p>
            <a:endParaRPr lang="en-GB" sz="1400" dirty="0"/>
          </a:p>
          <a:p>
            <a:r>
              <a:rPr lang="en-GB" sz="1400" dirty="0"/>
              <a:t>A Double Attack (or “Fork”) is perhaps the most common tactic in chess and is essential for players of all levels to understand.</a:t>
            </a:r>
          </a:p>
        </p:txBody>
      </p:sp>
      <p:pic>
        <p:nvPicPr>
          <p:cNvPr id="10" name="Picture 9">
            <a:extLst>
              <a:ext uri="{FF2B5EF4-FFF2-40B4-BE49-F238E27FC236}">
                <a16:creationId xmlns:a16="http://schemas.microsoft.com/office/drawing/2014/main" id="{A2798612-E0A6-410A-B992-D6BC33736749}"/>
              </a:ext>
            </a:extLst>
          </p:cNvPr>
          <p:cNvPicPr>
            <a:picLocks noChangeAspect="1"/>
          </p:cNvPicPr>
          <p:nvPr/>
        </p:nvPicPr>
        <p:blipFill rotWithShape="1">
          <a:blip r:embed="rId6"/>
          <a:srcRect l="29240" t="12983" r="31035" b="13610"/>
          <a:stretch/>
        </p:blipFill>
        <p:spPr>
          <a:xfrm>
            <a:off x="1026752" y="6787662"/>
            <a:ext cx="2517620" cy="2520000"/>
          </a:xfrm>
          <a:prstGeom prst="rect">
            <a:avLst/>
          </a:prstGeom>
          <a:ln>
            <a:solidFill>
              <a:schemeClr val="tx1"/>
            </a:solidFill>
          </a:ln>
        </p:spPr>
      </p:pic>
    </p:spTree>
    <p:extLst>
      <p:ext uri="{BB962C8B-B14F-4D97-AF65-F5344CB8AC3E}">
        <p14:creationId xmlns:p14="http://schemas.microsoft.com/office/powerpoint/2010/main" val="605145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6D82228-F4FD-4D26-AAFF-9458240A353D}"/>
              </a:ext>
            </a:extLst>
          </p:cNvPr>
          <p:cNvPicPr>
            <a:picLocks noChangeAspect="1"/>
          </p:cNvPicPr>
          <p:nvPr/>
        </p:nvPicPr>
        <p:blipFill rotWithShape="1">
          <a:blip r:embed="rId2"/>
          <a:srcRect l="29131" t="12752" r="30892" b="13444"/>
          <a:stretch/>
        </p:blipFill>
        <p:spPr>
          <a:xfrm>
            <a:off x="4106757" y="6740131"/>
            <a:ext cx="2520000" cy="2520000"/>
          </a:xfrm>
          <a:prstGeom prst="rect">
            <a:avLst/>
          </a:prstGeom>
          <a:ln>
            <a:solidFill>
              <a:schemeClr val="tx1"/>
            </a:solidFill>
          </a:ln>
        </p:spPr>
      </p:pic>
      <p:pic>
        <p:nvPicPr>
          <p:cNvPr id="11" name="Picture 10">
            <a:extLst>
              <a:ext uri="{FF2B5EF4-FFF2-40B4-BE49-F238E27FC236}">
                <a16:creationId xmlns:a16="http://schemas.microsoft.com/office/drawing/2014/main" id="{2DD2A776-C918-4C9D-BE49-EFD5A5E4B1D4}"/>
              </a:ext>
            </a:extLst>
          </p:cNvPr>
          <p:cNvPicPr>
            <a:picLocks noChangeAspect="1"/>
          </p:cNvPicPr>
          <p:nvPr/>
        </p:nvPicPr>
        <p:blipFill rotWithShape="1">
          <a:blip r:embed="rId3"/>
          <a:srcRect l="29057" t="12770" r="30808" b="13841"/>
          <a:stretch/>
        </p:blipFill>
        <p:spPr>
          <a:xfrm>
            <a:off x="4131847" y="3180001"/>
            <a:ext cx="2544288" cy="2520000"/>
          </a:xfrm>
          <a:prstGeom prst="rect">
            <a:avLst/>
          </a:prstGeom>
          <a:ln>
            <a:solidFill>
              <a:schemeClr val="tx1"/>
            </a:solidFill>
          </a:ln>
        </p:spPr>
      </p:pic>
      <p:pic>
        <p:nvPicPr>
          <p:cNvPr id="7" name="Picture 6">
            <a:extLst>
              <a:ext uri="{FF2B5EF4-FFF2-40B4-BE49-F238E27FC236}">
                <a16:creationId xmlns:a16="http://schemas.microsoft.com/office/drawing/2014/main" id="{AF635570-0682-40FE-84E0-5B2913064759}"/>
              </a:ext>
            </a:extLst>
          </p:cNvPr>
          <p:cNvPicPr>
            <a:picLocks noChangeAspect="1"/>
          </p:cNvPicPr>
          <p:nvPr/>
        </p:nvPicPr>
        <p:blipFill rotWithShape="1">
          <a:blip r:embed="rId4"/>
          <a:srcRect l="29211" t="12960" r="30971" b="13474"/>
          <a:stretch/>
        </p:blipFill>
        <p:spPr>
          <a:xfrm>
            <a:off x="1035380" y="6744051"/>
            <a:ext cx="2518110" cy="2520000"/>
          </a:xfrm>
          <a:prstGeom prst="rect">
            <a:avLst/>
          </a:prstGeom>
          <a:ln>
            <a:solidFill>
              <a:schemeClr val="tx1"/>
            </a:solidFill>
          </a:ln>
        </p:spPr>
      </p:pic>
      <p:pic>
        <p:nvPicPr>
          <p:cNvPr id="6" name="Picture 5">
            <a:extLst>
              <a:ext uri="{FF2B5EF4-FFF2-40B4-BE49-F238E27FC236}">
                <a16:creationId xmlns:a16="http://schemas.microsoft.com/office/drawing/2014/main" id="{A8AB7CF0-D358-48C6-9F44-D56C6FBA63A7}"/>
              </a:ext>
            </a:extLst>
          </p:cNvPr>
          <p:cNvPicPr>
            <a:picLocks noChangeAspect="1"/>
          </p:cNvPicPr>
          <p:nvPr/>
        </p:nvPicPr>
        <p:blipFill rotWithShape="1">
          <a:blip r:embed="rId5"/>
          <a:srcRect l="29248" t="13046" r="30915" b="13443"/>
          <a:stretch/>
        </p:blipFill>
        <p:spPr>
          <a:xfrm>
            <a:off x="1018572" y="3171467"/>
            <a:ext cx="2521182" cy="2520000"/>
          </a:xfrm>
          <a:prstGeom prst="rect">
            <a:avLst/>
          </a:prstGeom>
          <a:ln>
            <a:solidFill>
              <a:schemeClr val="tx1"/>
            </a:solidFill>
          </a:ln>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600438"/>
          </a:xfrm>
          <a:prstGeom prst="rect">
            <a:avLst/>
          </a:prstGeom>
          <a:noFill/>
        </p:spPr>
        <p:txBody>
          <a:bodyPr wrap="square" rtlCol="0">
            <a:spAutoFit/>
          </a:bodyPr>
          <a:lstStyle/>
          <a:p>
            <a:r>
              <a:rPr lang="en-GB" sz="1400" dirty="0"/>
              <a:t>In the diagrams below it is white play. Your task is to find a move which wins material or leads to a mating attack. The theme of the puzzles is “Discovered Attack”.</a:t>
            </a:r>
          </a:p>
          <a:p>
            <a:endParaRPr lang="en-GB" sz="1400" dirty="0"/>
          </a:p>
          <a:p>
            <a:r>
              <a:rPr lang="en-GB" sz="1400" dirty="0"/>
              <a:t>In a Discovered Attack the front piece moves out of the way to reveal an attack by a piece behind it. If the front piece also attacks a piece then this is a form of double attack.</a:t>
            </a:r>
          </a:p>
        </p:txBody>
      </p:sp>
    </p:spTree>
    <p:extLst>
      <p:ext uri="{BB962C8B-B14F-4D97-AF65-F5344CB8AC3E}">
        <p14:creationId xmlns:p14="http://schemas.microsoft.com/office/powerpoint/2010/main" val="3307629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object, person&#10;&#10;Description automatically generated">
            <a:extLst>
              <a:ext uri="{FF2B5EF4-FFF2-40B4-BE49-F238E27FC236}">
                <a16:creationId xmlns:a16="http://schemas.microsoft.com/office/drawing/2014/main" id="{FACE8C5A-D6E2-407E-B6A2-0A26C71C8F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3377" y="6757295"/>
            <a:ext cx="240195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A picture containing timeline&#10;&#10;Description automatically generated">
            <a:extLst>
              <a:ext uri="{FF2B5EF4-FFF2-40B4-BE49-F238E27FC236}">
                <a16:creationId xmlns:a16="http://schemas.microsoft.com/office/drawing/2014/main" id="{92F51EF2-8150-40D8-8349-A76ACBB6AE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512" y="3193679"/>
            <a:ext cx="240195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icture containing timeline&#10;&#10;Description automatically generated">
            <a:extLst>
              <a:ext uri="{FF2B5EF4-FFF2-40B4-BE49-F238E27FC236}">
                <a16:creationId xmlns:a16="http://schemas.microsoft.com/office/drawing/2014/main" id="{E409C1A3-4A7B-4673-91D1-C4B54E9811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058" y="6766855"/>
            <a:ext cx="239861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picture containing object, person&#10;&#10;Description automatically generated">
            <a:extLst>
              <a:ext uri="{FF2B5EF4-FFF2-40B4-BE49-F238E27FC236}">
                <a16:creationId xmlns:a16="http://schemas.microsoft.com/office/drawing/2014/main" id="{0CF6D13D-0F28-4DE6-B727-37F83C1EDA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876" y="3153338"/>
            <a:ext cx="240864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861774"/>
          </a:xfrm>
          <a:prstGeom prst="rect">
            <a:avLst/>
          </a:prstGeom>
          <a:noFill/>
        </p:spPr>
        <p:txBody>
          <a:bodyPr wrap="square" rtlCol="0">
            <a:spAutoFit/>
          </a:bodyPr>
          <a:lstStyle/>
          <a:p>
            <a:r>
              <a:rPr lang="en-GB" b="0" i="0" dirty="0">
                <a:effectLst/>
                <a:latin typeface="Noto Sans"/>
              </a:rPr>
              <a:t>In each diagram it is white to move and win material. Black has played the opening badly and now white can pounce. </a:t>
            </a:r>
            <a:endParaRPr lang="en-GB" dirty="0"/>
          </a:p>
          <a:p>
            <a:endParaRPr lang="en-GB" sz="1400" dirty="0"/>
          </a:p>
        </p:txBody>
      </p:sp>
    </p:spTree>
    <p:extLst>
      <p:ext uri="{BB962C8B-B14F-4D97-AF65-F5344CB8AC3E}">
        <p14:creationId xmlns:p14="http://schemas.microsoft.com/office/powerpoint/2010/main" val="3963231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square&#10;&#10;Description automatically generated">
            <a:extLst>
              <a:ext uri="{FF2B5EF4-FFF2-40B4-BE49-F238E27FC236}">
                <a16:creationId xmlns:a16="http://schemas.microsoft.com/office/drawing/2014/main" id="{446BA60B-1EF7-4880-AD08-4E10170EED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3564" y="6751662"/>
            <a:ext cx="240864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descr="A picture containing square&#10;&#10;Description automatically generated">
            <a:extLst>
              <a:ext uri="{FF2B5EF4-FFF2-40B4-BE49-F238E27FC236}">
                <a16:creationId xmlns:a16="http://schemas.microsoft.com/office/drawing/2014/main" id="{CA88D8A8-F3DB-4427-AA25-BA359F1D01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0725" y="3204019"/>
            <a:ext cx="240195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icture containing object, person&#10;&#10;Description automatically generated">
            <a:extLst>
              <a:ext uri="{FF2B5EF4-FFF2-40B4-BE49-F238E27FC236}">
                <a16:creationId xmlns:a16="http://schemas.microsoft.com/office/drawing/2014/main" id="{5CAA01EF-FE3C-4381-9AF4-1A5F421E0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09" y="6765537"/>
            <a:ext cx="240195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icture containing square&#10;&#10;Description automatically generated">
            <a:extLst>
              <a:ext uri="{FF2B5EF4-FFF2-40B4-BE49-F238E27FC236}">
                <a16:creationId xmlns:a16="http://schemas.microsoft.com/office/drawing/2014/main" id="{80814FDB-3378-4BDB-9C42-F3C81EB10E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969" y="3161439"/>
            <a:ext cx="240529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200329"/>
          </a:xfrm>
          <a:prstGeom prst="rect">
            <a:avLst/>
          </a:prstGeom>
          <a:noFill/>
        </p:spPr>
        <p:txBody>
          <a:bodyPr wrap="square" rtlCol="0">
            <a:spAutoFit/>
          </a:bodyPr>
          <a:lstStyle/>
          <a:p>
            <a:r>
              <a:rPr lang="en-GB" b="0" i="0" dirty="0">
                <a:effectLst/>
                <a:latin typeface="Noto Sans"/>
              </a:rPr>
              <a:t>In each diagram it is white to move and there are 2 possible ways to create a fork (remember a fork can attack a piece and threaten checkmate). Show both forks and write which is the best one. Show black’s defence to the inferior move.</a:t>
            </a:r>
            <a:endParaRPr lang="en-GB" sz="1400" dirty="0"/>
          </a:p>
        </p:txBody>
      </p:sp>
    </p:spTree>
    <p:extLst>
      <p:ext uri="{BB962C8B-B14F-4D97-AF65-F5344CB8AC3E}">
        <p14:creationId xmlns:p14="http://schemas.microsoft.com/office/powerpoint/2010/main" val="3376614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354217"/>
          </a:xfrm>
          <a:prstGeom prst="rect">
            <a:avLst/>
          </a:prstGeom>
          <a:noFill/>
        </p:spPr>
        <p:txBody>
          <a:bodyPr wrap="square" rtlCol="0">
            <a:spAutoFit/>
          </a:bodyPr>
          <a:lstStyle/>
          <a:p>
            <a:r>
              <a:rPr lang="en-GB" dirty="0"/>
              <a:t>In these puzzles it is white to play and win material, this time you’re not looking for checkmates, just tactics that will get you to a winning position!</a:t>
            </a:r>
          </a:p>
          <a:p>
            <a:endParaRPr lang="en-GB" sz="1400" dirty="0"/>
          </a:p>
          <a:p>
            <a:endParaRPr lang="en-GB" sz="1400" dirty="0"/>
          </a:p>
        </p:txBody>
      </p:sp>
      <p:pic>
        <p:nvPicPr>
          <p:cNvPr id="11" name="Picture 10" descr="Square&#10;&#10;Description automatically generated">
            <a:extLst>
              <a:ext uri="{FF2B5EF4-FFF2-40B4-BE49-F238E27FC236}">
                <a16:creationId xmlns:a16="http://schemas.microsoft.com/office/drawing/2014/main" id="{F6CF03F5-89E9-4109-8A5C-2CECDA9C58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653" b="7516"/>
          <a:stretch/>
        </p:blipFill>
        <p:spPr>
          <a:xfrm>
            <a:off x="999194" y="3233789"/>
            <a:ext cx="2457567" cy="2432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descr="A picture containing object, person, room&#10;&#10;Description automatically generated">
            <a:extLst>
              <a:ext uri="{FF2B5EF4-FFF2-40B4-BE49-F238E27FC236}">
                <a16:creationId xmlns:a16="http://schemas.microsoft.com/office/drawing/2014/main" id="{A15824E2-902A-4B24-B601-7561D614DE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53" b="7516"/>
          <a:stretch/>
        </p:blipFill>
        <p:spPr>
          <a:xfrm>
            <a:off x="1077535" y="6817566"/>
            <a:ext cx="2446650" cy="2421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0" descr="A picture containing object, person, room&#10;&#10;Description automatically generated">
            <a:extLst>
              <a:ext uri="{FF2B5EF4-FFF2-40B4-BE49-F238E27FC236}">
                <a16:creationId xmlns:a16="http://schemas.microsoft.com/office/drawing/2014/main" id="{A288C6A9-F3BB-4CEE-B21D-4C6E3C405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653" b="7516"/>
          <a:stretch/>
        </p:blipFill>
        <p:spPr>
          <a:xfrm>
            <a:off x="4118495" y="3208748"/>
            <a:ext cx="2470352" cy="2444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2" descr="A picture containing object, person&#10;&#10;Description automatically generated">
            <a:extLst>
              <a:ext uri="{FF2B5EF4-FFF2-40B4-BE49-F238E27FC236}">
                <a16:creationId xmlns:a16="http://schemas.microsoft.com/office/drawing/2014/main" id="{05716362-030C-46CB-80AE-1DF1DB3A34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53" b="7516"/>
          <a:stretch/>
        </p:blipFill>
        <p:spPr>
          <a:xfrm>
            <a:off x="4103079" y="6748593"/>
            <a:ext cx="2501184" cy="2475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2299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138773"/>
          </a:xfrm>
          <a:prstGeom prst="rect">
            <a:avLst/>
          </a:prstGeom>
          <a:noFill/>
        </p:spPr>
        <p:txBody>
          <a:bodyPr wrap="square" rtlCol="0">
            <a:spAutoFit/>
          </a:bodyPr>
          <a:lstStyle/>
          <a:p>
            <a:r>
              <a:rPr lang="en-GB" b="0" i="0" dirty="0">
                <a:effectLst/>
                <a:latin typeface="Noto Sans"/>
              </a:rPr>
              <a:t>The following puzzles are white to play and win material - there is a mixed bag of different tactical ideas. Try and consider all the forcing moves – checks, captures and threats.</a:t>
            </a:r>
            <a:endParaRPr lang="en-GB" sz="1400" dirty="0"/>
          </a:p>
          <a:p>
            <a:endParaRPr lang="en-GB" sz="1400" dirty="0"/>
          </a:p>
        </p:txBody>
      </p:sp>
      <p:pic>
        <p:nvPicPr>
          <p:cNvPr id="6" name="Picture 5" descr="A picture containing person&#10;&#10;Description automatically generated">
            <a:extLst>
              <a:ext uri="{FF2B5EF4-FFF2-40B4-BE49-F238E27FC236}">
                <a16:creationId xmlns:a16="http://schemas.microsoft.com/office/drawing/2014/main" id="{589B2D77-EB33-42A2-9B1E-746CE0BE47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28" b="6805"/>
          <a:stretch/>
        </p:blipFill>
        <p:spPr>
          <a:xfrm>
            <a:off x="991608" y="3142377"/>
            <a:ext cx="2523757" cy="2537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icture containing object, person&#10;&#10;Description automatically generated">
            <a:extLst>
              <a:ext uri="{FF2B5EF4-FFF2-40B4-BE49-F238E27FC236}">
                <a16:creationId xmlns:a16="http://schemas.microsoft.com/office/drawing/2014/main" id="{1F5A1E57-333E-4FC2-A0E3-08C21B9CC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53" b="7516"/>
          <a:stretch/>
        </p:blipFill>
        <p:spPr>
          <a:xfrm>
            <a:off x="1006833" y="6725395"/>
            <a:ext cx="2517352" cy="249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icture containing object, person&#10;&#10;Description automatically generated">
            <a:extLst>
              <a:ext uri="{FF2B5EF4-FFF2-40B4-BE49-F238E27FC236}">
                <a16:creationId xmlns:a16="http://schemas.microsoft.com/office/drawing/2014/main" id="{BC7FB96B-6389-463E-B212-EAE849C476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653" b="7516"/>
          <a:stretch/>
        </p:blipFill>
        <p:spPr>
          <a:xfrm>
            <a:off x="4103078" y="3207973"/>
            <a:ext cx="2493163" cy="2467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29" descr="Square&#10;&#10;Description automatically generated">
            <a:extLst>
              <a:ext uri="{FF2B5EF4-FFF2-40B4-BE49-F238E27FC236}">
                <a16:creationId xmlns:a16="http://schemas.microsoft.com/office/drawing/2014/main" id="{2F7BEE84-D94C-4A23-A68D-7578D91188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53" b="7516"/>
          <a:stretch/>
        </p:blipFill>
        <p:spPr>
          <a:xfrm>
            <a:off x="4146631" y="6778364"/>
            <a:ext cx="2433925" cy="2408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983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28" y="569242"/>
            <a:ext cx="6520220" cy="767189"/>
          </a:xfrm>
        </p:spPr>
        <p:txBody>
          <a:bodyPr/>
          <a:lstStyle/>
          <a:p>
            <a:pPr algn="ctr"/>
            <a:r>
              <a:rPr lang="en-GB" b="1" dirty="0"/>
              <a:t>Description of Levels</a:t>
            </a:r>
          </a:p>
        </p:txBody>
      </p:sp>
      <p:sp>
        <p:nvSpPr>
          <p:cNvPr id="26" name="Footer Placeholder 25"/>
          <p:cNvSpPr>
            <a:spLocks noGrp="1"/>
          </p:cNvSpPr>
          <p:nvPr>
            <p:ph type="ftr" sz="quarter" idx="11"/>
          </p:nvPr>
        </p:nvSpPr>
        <p:spPr/>
        <p:txBody>
          <a:bodyPr/>
          <a:lstStyle/>
          <a:p>
            <a:r>
              <a:rPr lang="en-GB"/>
              <a:t>Delancey UK Chess Challenge</a:t>
            </a:r>
          </a:p>
        </p:txBody>
      </p:sp>
      <p:graphicFrame>
        <p:nvGraphicFramePr>
          <p:cNvPr id="3" name="Table 2">
            <a:extLst>
              <a:ext uri="{FF2B5EF4-FFF2-40B4-BE49-F238E27FC236}">
                <a16:creationId xmlns:a16="http://schemas.microsoft.com/office/drawing/2014/main" id="{72D4DA70-3DFE-4051-910F-C005095BB5D3}"/>
              </a:ext>
            </a:extLst>
          </p:cNvPr>
          <p:cNvGraphicFramePr>
            <a:graphicFrameLocks noGrp="1"/>
          </p:cNvGraphicFramePr>
          <p:nvPr>
            <p:extLst>
              <p:ext uri="{D42A27DB-BD31-4B8C-83A1-F6EECF244321}">
                <p14:modId xmlns:p14="http://schemas.microsoft.com/office/powerpoint/2010/main" val="1001362377"/>
              </p:ext>
            </p:extLst>
          </p:nvPr>
        </p:nvGraphicFramePr>
        <p:xfrm>
          <a:off x="722568" y="1874690"/>
          <a:ext cx="6368896" cy="3723259"/>
        </p:xfrm>
        <a:graphic>
          <a:graphicData uri="http://schemas.openxmlformats.org/drawingml/2006/table">
            <a:tbl>
              <a:tblPr firstRow="1" bandRow="1">
                <a:tableStyleId>{3B4B98B0-60AC-42C2-AFA5-B58CD77FA1E5}</a:tableStyleId>
              </a:tblPr>
              <a:tblGrid>
                <a:gridCol w="1420004">
                  <a:extLst>
                    <a:ext uri="{9D8B030D-6E8A-4147-A177-3AD203B41FA5}">
                      <a16:colId xmlns:a16="http://schemas.microsoft.com/office/drawing/2014/main" val="3781217213"/>
                    </a:ext>
                  </a:extLst>
                </a:gridCol>
                <a:gridCol w="3575193">
                  <a:extLst>
                    <a:ext uri="{9D8B030D-6E8A-4147-A177-3AD203B41FA5}">
                      <a16:colId xmlns:a16="http://schemas.microsoft.com/office/drawing/2014/main" val="1985423122"/>
                    </a:ext>
                  </a:extLst>
                </a:gridCol>
                <a:gridCol w="1373699">
                  <a:extLst>
                    <a:ext uri="{9D8B030D-6E8A-4147-A177-3AD203B41FA5}">
                      <a16:colId xmlns:a16="http://schemas.microsoft.com/office/drawing/2014/main" val="2773121004"/>
                    </a:ext>
                  </a:extLst>
                </a:gridCol>
              </a:tblGrid>
              <a:tr h="370840">
                <a:tc>
                  <a:txBody>
                    <a:bodyPr/>
                    <a:lstStyle/>
                    <a:p>
                      <a:r>
                        <a:rPr lang="en-GB" dirty="0"/>
                        <a:t>Club</a:t>
                      </a:r>
                    </a:p>
                  </a:txBody>
                  <a:tcPr/>
                </a:tc>
                <a:tc>
                  <a:txBody>
                    <a:bodyPr/>
                    <a:lstStyle/>
                    <a:p>
                      <a:r>
                        <a:rPr lang="en-GB" dirty="0"/>
                        <a:t>Description</a:t>
                      </a:r>
                    </a:p>
                  </a:txBody>
                  <a:tcPr/>
                </a:tc>
                <a:tc>
                  <a:txBody>
                    <a:bodyPr/>
                    <a:lstStyle/>
                    <a:p>
                      <a:r>
                        <a:rPr lang="en-GB" dirty="0"/>
                        <a:t>Approximate</a:t>
                      </a:r>
                    </a:p>
                    <a:p>
                      <a:r>
                        <a:rPr lang="en-GB" baseline="0" dirty="0"/>
                        <a:t>ECF Grade *</a:t>
                      </a:r>
                      <a:endParaRPr lang="en-GB" dirty="0"/>
                    </a:p>
                  </a:txBody>
                  <a:tcPr/>
                </a:tc>
                <a:extLst>
                  <a:ext uri="{0D108BD9-81ED-4DB2-BD59-A6C34878D82A}">
                    <a16:rowId xmlns:a16="http://schemas.microsoft.com/office/drawing/2014/main" val="719193401"/>
                  </a:ext>
                </a:extLst>
              </a:tr>
              <a:tr h="370840">
                <a:tc>
                  <a:txBody>
                    <a:bodyPr/>
                    <a:lstStyle/>
                    <a:p>
                      <a:r>
                        <a:rPr lang="en-GB" dirty="0"/>
                        <a:t>DECA – Club</a:t>
                      </a:r>
                    </a:p>
                  </a:txBody>
                  <a:tcPr/>
                </a:tc>
                <a:tc>
                  <a:txBody>
                    <a:bodyPr/>
                    <a:lstStyle/>
                    <a:p>
                      <a:r>
                        <a:rPr lang="en-GB" dirty="0"/>
                        <a:t>Complete beginners and</a:t>
                      </a:r>
                      <a:r>
                        <a:rPr lang="en-GB" baseline="0" dirty="0"/>
                        <a:t> those with an incomplete grasp of the rules</a:t>
                      </a:r>
                      <a:endParaRPr lang="en-GB" dirty="0"/>
                    </a:p>
                  </a:txBody>
                  <a:tcPr/>
                </a:tc>
                <a:tc>
                  <a:txBody>
                    <a:bodyPr/>
                    <a:lstStyle/>
                    <a:p>
                      <a:r>
                        <a:rPr lang="en-GB" dirty="0"/>
                        <a:t>Ungraded</a:t>
                      </a:r>
                    </a:p>
                  </a:txBody>
                  <a:tcPr/>
                </a:tc>
                <a:extLst>
                  <a:ext uri="{0D108BD9-81ED-4DB2-BD59-A6C34878D82A}">
                    <a16:rowId xmlns:a16="http://schemas.microsoft.com/office/drawing/2014/main" val="4105853157"/>
                  </a:ext>
                </a:extLst>
              </a:tr>
              <a:tr h="370840">
                <a:tc>
                  <a:txBody>
                    <a:bodyPr/>
                    <a:lstStyle/>
                    <a:p>
                      <a:r>
                        <a:rPr lang="en-GB" dirty="0"/>
                        <a:t>MEGA –</a:t>
                      </a:r>
                      <a:r>
                        <a:rPr lang="en-GB" baseline="0" dirty="0"/>
                        <a:t> Club</a:t>
                      </a:r>
                      <a:endParaRPr lang="en-GB" dirty="0"/>
                    </a:p>
                  </a:txBody>
                  <a:tcPr/>
                </a:tc>
                <a:tc>
                  <a:txBody>
                    <a:bodyPr/>
                    <a:lstStyle/>
                    <a:p>
                      <a:r>
                        <a:rPr lang="en-GB" dirty="0"/>
                        <a:t>Know the rules but little grasp of planning</a:t>
                      </a:r>
                      <a:r>
                        <a:rPr lang="en-GB" baseline="0" dirty="0"/>
                        <a:t> what to do beyond capturing and quick checkmates. Little to no tournament experience</a:t>
                      </a:r>
                      <a:endParaRPr lang="en-GB" dirty="0"/>
                    </a:p>
                  </a:txBody>
                  <a:tcPr/>
                </a:tc>
                <a:tc>
                  <a:txBody>
                    <a:bodyPr/>
                    <a:lstStyle/>
                    <a:p>
                      <a:r>
                        <a:rPr lang="en-GB" dirty="0"/>
                        <a:t>0 – 59</a:t>
                      </a:r>
                    </a:p>
                  </a:txBody>
                  <a:tcPr/>
                </a:tc>
                <a:extLst>
                  <a:ext uri="{0D108BD9-81ED-4DB2-BD59-A6C34878D82A}">
                    <a16:rowId xmlns:a16="http://schemas.microsoft.com/office/drawing/2014/main" val="1660120069"/>
                  </a:ext>
                </a:extLst>
              </a:tr>
              <a:tr h="370840">
                <a:tc>
                  <a:txBody>
                    <a:bodyPr/>
                    <a:lstStyle/>
                    <a:p>
                      <a:r>
                        <a:rPr lang="en-GB" dirty="0"/>
                        <a:t>GIGA – Club</a:t>
                      </a:r>
                    </a:p>
                  </a:txBody>
                  <a:tcPr/>
                </a:tc>
                <a:tc>
                  <a:txBody>
                    <a:bodyPr/>
                    <a:lstStyle/>
                    <a:p>
                      <a:r>
                        <a:rPr lang="en-GB" dirty="0"/>
                        <a:t>Players with some tournament experience looking to “level up”</a:t>
                      </a:r>
                    </a:p>
                  </a:txBody>
                  <a:tcPr/>
                </a:tc>
                <a:tc>
                  <a:txBody>
                    <a:bodyPr/>
                    <a:lstStyle/>
                    <a:p>
                      <a:r>
                        <a:rPr lang="en-GB" dirty="0"/>
                        <a:t>60 – 99</a:t>
                      </a:r>
                    </a:p>
                  </a:txBody>
                  <a:tcPr/>
                </a:tc>
                <a:extLst>
                  <a:ext uri="{0D108BD9-81ED-4DB2-BD59-A6C34878D82A}">
                    <a16:rowId xmlns:a16="http://schemas.microsoft.com/office/drawing/2014/main" val="897445257"/>
                  </a:ext>
                </a:extLst>
              </a:tr>
              <a:tr h="370840">
                <a:tc>
                  <a:txBody>
                    <a:bodyPr/>
                    <a:lstStyle/>
                    <a:p>
                      <a:r>
                        <a:rPr lang="en-GB" dirty="0"/>
                        <a:t>TERA – Club</a:t>
                      </a:r>
                    </a:p>
                  </a:txBody>
                  <a:tcPr/>
                </a:tc>
                <a:tc>
                  <a:txBody>
                    <a:bodyPr/>
                    <a:lstStyle/>
                    <a:p>
                      <a:r>
                        <a:rPr lang="en-GB" dirty="0"/>
                        <a:t>More experienced players who</a:t>
                      </a:r>
                      <a:r>
                        <a:rPr lang="en-GB" baseline="0" dirty="0"/>
                        <a:t> have won or placed highly in local competitions</a:t>
                      </a:r>
                      <a:endParaRPr lang="en-GB" dirty="0"/>
                    </a:p>
                  </a:txBody>
                  <a:tcPr/>
                </a:tc>
                <a:tc>
                  <a:txBody>
                    <a:bodyPr/>
                    <a:lstStyle/>
                    <a:p>
                      <a:r>
                        <a:rPr lang="en-GB" dirty="0"/>
                        <a:t>100 – 129</a:t>
                      </a:r>
                    </a:p>
                  </a:txBody>
                  <a:tcPr/>
                </a:tc>
                <a:extLst>
                  <a:ext uri="{0D108BD9-81ED-4DB2-BD59-A6C34878D82A}">
                    <a16:rowId xmlns:a16="http://schemas.microsoft.com/office/drawing/2014/main" val="3238732420"/>
                  </a:ext>
                </a:extLst>
              </a:tr>
              <a:tr h="370840">
                <a:tc>
                  <a:txBody>
                    <a:bodyPr/>
                    <a:lstStyle/>
                    <a:p>
                      <a:r>
                        <a:rPr lang="en-GB" dirty="0"/>
                        <a:t>EXA - Club</a:t>
                      </a:r>
                    </a:p>
                  </a:txBody>
                  <a:tcPr/>
                </a:tc>
                <a:tc>
                  <a:txBody>
                    <a:bodyPr/>
                    <a:lstStyle/>
                    <a:p>
                      <a:r>
                        <a:rPr lang="en-GB" dirty="0"/>
                        <a:t>Very experienced players with success at National Level events</a:t>
                      </a:r>
                    </a:p>
                  </a:txBody>
                  <a:tcPr/>
                </a:tc>
                <a:tc>
                  <a:txBody>
                    <a:bodyPr/>
                    <a:lstStyle/>
                    <a:p>
                      <a:r>
                        <a:rPr lang="en-GB" dirty="0"/>
                        <a:t>130 – 159</a:t>
                      </a:r>
                    </a:p>
                  </a:txBody>
                  <a:tcPr/>
                </a:tc>
                <a:extLst>
                  <a:ext uri="{0D108BD9-81ED-4DB2-BD59-A6C34878D82A}">
                    <a16:rowId xmlns:a16="http://schemas.microsoft.com/office/drawing/2014/main" val="1027572925"/>
                  </a:ext>
                </a:extLst>
              </a:tr>
            </a:tbl>
          </a:graphicData>
        </a:graphic>
      </p:graphicFrame>
    </p:spTree>
    <p:extLst>
      <p:ext uri="{BB962C8B-B14F-4D97-AF65-F5344CB8AC3E}">
        <p14:creationId xmlns:p14="http://schemas.microsoft.com/office/powerpoint/2010/main" val="2179561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7B1143C-85E7-46FE-8AC2-9A92BC8A99EA}"/>
              </a:ext>
            </a:extLst>
          </p:cNvPr>
          <p:cNvPicPr>
            <a:picLocks noChangeAspect="1"/>
          </p:cNvPicPr>
          <p:nvPr/>
        </p:nvPicPr>
        <p:blipFill rotWithShape="1">
          <a:blip r:embed="rId2"/>
          <a:srcRect l="28999" t="12491" r="30837" b="13360"/>
          <a:stretch/>
        </p:blipFill>
        <p:spPr>
          <a:xfrm>
            <a:off x="4186679" y="6779327"/>
            <a:ext cx="241200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5E96253-C1C2-49D2-BFDE-6C6B71D3539C}"/>
              </a:ext>
            </a:extLst>
          </p:cNvPr>
          <p:cNvPicPr>
            <a:picLocks noChangeAspect="1"/>
          </p:cNvPicPr>
          <p:nvPr/>
        </p:nvPicPr>
        <p:blipFill rotWithShape="1">
          <a:blip r:embed="rId3"/>
          <a:srcRect l="28999" t="12491" r="30837" b="13360"/>
          <a:stretch/>
        </p:blipFill>
        <p:spPr>
          <a:xfrm>
            <a:off x="4233370" y="3181356"/>
            <a:ext cx="241200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64234F9C-B6C3-4C6A-9EF8-0955A2E1A64E}"/>
              </a:ext>
            </a:extLst>
          </p:cNvPr>
          <p:cNvPicPr>
            <a:picLocks noChangeAspect="1"/>
          </p:cNvPicPr>
          <p:nvPr/>
        </p:nvPicPr>
        <p:blipFill rotWithShape="1">
          <a:blip r:embed="rId4"/>
          <a:srcRect l="28999" t="12491" r="30837" b="13360"/>
          <a:stretch/>
        </p:blipFill>
        <p:spPr>
          <a:xfrm>
            <a:off x="1125459" y="6782397"/>
            <a:ext cx="241200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29">
            <a:extLst>
              <a:ext uri="{FF2B5EF4-FFF2-40B4-BE49-F238E27FC236}">
                <a16:creationId xmlns:a16="http://schemas.microsoft.com/office/drawing/2014/main" id="{967F8136-E516-47F7-8151-3A4760C10848}"/>
              </a:ext>
            </a:extLst>
          </p:cNvPr>
          <p:cNvPicPr>
            <a:picLocks noChangeAspect="1"/>
          </p:cNvPicPr>
          <p:nvPr/>
        </p:nvPicPr>
        <p:blipFill rotWithShape="1">
          <a:blip r:embed="rId5"/>
          <a:srcRect l="29154" t="12782" r="30837" b="13646"/>
          <a:stretch/>
        </p:blipFill>
        <p:spPr>
          <a:xfrm>
            <a:off x="1103306" y="3157727"/>
            <a:ext cx="242151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923330"/>
          </a:xfrm>
          <a:prstGeom prst="rect">
            <a:avLst/>
          </a:prstGeom>
          <a:noFill/>
        </p:spPr>
        <p:txBody>
          <a:bodyPr wrap="square" rtlCol="0">
            <a:spAutoFit/>
          </a:bodyPr>
          <a:lstStyle/>
          <a:p>
            <a:r>
              <a:rPr lang="en-GB" b="0" i="0" dirty="0">
                <a:effectLst/>
                <a:latin typeface="Noto Sans"/>
              </a:rPr>
              <a:t>White to play and win material. All of the combinations involve a fork – </a:t>
            </a:r>
            <a:r>
              <a:rPr lang="en-GB" b="0" i="0" dirty="0" err="1">
                <a:effectLst/>
                <a:latin typeface="Noto Sans"/>
              </a:rPr>
              <a:t>ie</a:t>
            </a:r>
            <a:r>
              <a:rPr lang="en-GB" b="0" i="0" dirty="0">
                <a:effectLst/>
                <a:latin typeface="Noto Sans"/>
              </a:rPr>
              <a:t> a </a:t>
            </a:r>
            <a:r>
              <a:rPr lang="en-GB" dirty="0">
                <a:latin typeface="Noto Sans"/>
              </a:rPr>
              <a:t>double attack.</a:t>
            </a:r>
            <a:endParaRPr lang="en-GB" dirty="0"/>
          </a:p>
          <a:p>
            <a:endParaRPr lang="en-GB" dirty="0"/>
          </a:p>
        </p:txBody>
      </p:sp>
    </p:spTree>
    <p:extLst>
      <p:ext uri="{BB962C8B-B14F-4D97-AF65-F5344CB8AC3E}">
        <p14:creationId xmlns:p14="http://schemas.microsoft.com/office/powerpoint/2010/main" val="395146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B80FA8B2-3DE1-4147-8F1E-B02B027C5282}"/>
              </a:ext>
            </a:extLst>
          </p:cNvPr>
          <p:cNvPicPr>
            <a:picLocks noChangeAspect="1"/>
          </p:cNvPicPr>
          <p:nvPr/>
        </p:nvPicPr>
        <p:blipFill rotWithShape="1">
          <a:blip r:embed="rId2"/>
          <a:srcRect l="28999" t="12778" r="30837" b="13359"/>
          <a:stretch/>
        </p:blipFill>
        <p:spPr>
          <a:xfrm>
            <a:off x="4196405" y="6785107"/>
            <a:ext cx="242135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a:extLst>
              <a:ext uri="{FF2B5EF4-FFF2-40B4-BE49-F238E27FC236}">
                <a16:creationId xmlns:a16="http://schemas.microsoft.com/office/drawing/2014/main" id="{02544BA1-AA12-44FE-8F70-8C4BBFC879A4}"/>
              </a:ext>
            </a:extLst>
          </p:cNvPr>
          <p:cNvPicPr>
            <a:picLocks noChangeAspect="1"/>
          </p:cNvPicPr>
          <p:nvPr/>
        </p:nvPicPr>
        <p:blipFill rotWithShape="1">
          <a:blip r:embed="rId3"/>
          <a:srcRect l="28999" t="12491" r="30992" b="13073"/>
          <a:stretch/>
        </p:blipFill>
        <p:spPr>
          <a:xfrm>
            <a:off x="4152308" y="3214684"/>
            <a:ext cx="2393447"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19AE4D83-D491-4FD6-821F-B527396D6345}"/>
              </a:ext>
            </a:extLst>
          </p:cNvPr>
          <p:cNvPicPr>
            <a:picLocks noChangeAspect="1"/>
          </p:cNvPicPr>
          <p:nvPr/>
        </p:nvPicPr>
        <p:blipFill rotWithShape="1">
          <a:blip r:embed="rId4"/>
          <a:srcRect l="28999" t="12782" r="30837" b="13646"/>
          <a:stretch/>
        </p:blipFill>
        <p:spPr>
          <a:xfrm>
            <a:off x="1120195" y="6786437"/>
            <a:ext cx="2430904"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D27DC69-868C-4A22-A35D-F7EF4F5D9FD6}"/>
              </a:ext>
            </a:extLst>
          </p:cNvPr>
          <p:cNvPicPr>
            <a:picLocks noChangeAspect="1"/>
          </p:cNvPicPr>
          <p:nvPr/>
        </p:nvPicPr>
        <p:blipFill rotWithShape="1">
          <a:blip r:embed="rId5"/>
          <a:srcRect l="28999" t="12783" r="30992" b="13072"/>
          <a:stretch/>
        </p:blipFill>
        <p:spPr>
          <a:xfrm>
            <a:off x="1078391" y="3222379"/>
            <a:ext cx="2402818"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923330"/>
          </a:xfrm>
          <a:prstGeom prst="rect">
            <a:avLst/>
          </a:prstGeom>
          <a:noFill/>
        </p:spPr>
        <p:txBody>
          <a:bodyPr wrap="square" rtlCol="0">
            <a:spAutoFit/>
          </a:bodyPr>
          <a:lstStyle/>
          <a:p>
            <a:r>
              <a:rPr lang="en-GB" b="0" i="0" dirty="0">
                <a:effectLst/>
                <a:latin typeface="Noto Sans"/>
              </a:rPr>
              <a:t>White to play and win material. Most of the puzzles involved a “pin” but one is based on a “fork”!</a:t>
            </a:r>
            <a:endParaRPr lang="en-GB" dirty="0"/>
          </a:p>
          <a:p>
            <a:endParaRPr lang="en-GB" dirty="0"/>
          </a:p>
        </p:txBody>
      </p:sp>
    </p:spTree>
    <p:extLst>
      <p:ext uri="{BB962C8B-B14F-4D97-AF65-F5344CB8AC3E}">
        <p14:creationId xmlns:p14="http://schemas.microsoft.com/office/powerpoint/2010/main" val="969524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C2F8A3F-128D-4745-8433-CDCBEC45DABD}"/>
              </a:ext>
            </a:extLst>
          </p:cNvPr>
          <p:cNvPicPr>
            <a:picLocks noChangeAspect="1"/>
          </p:cNvPicPr>
          <p:nvPr/>
        </p:nvPicPr>
        <p:blipFill rotWithShape="1">
          <a:blip r:embed="rId2"/>
          <a:srcRect l="29178" t="12757" r="30906" b="13688"/>
          <a:stretch/>
        </p:blipFill>
        <p:spPr>
          <a:xfrm>
            <a:off x="4221326" y="6787534"/>
            <a:ext cx="241650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1B63918A-2C1D-490C-A8B3-912FA293A807}"/>
              </a:ext>
            </a:extLst>
          </p:cNvPr>
          <p:cNvPicPr>
            <a:picLocks noChangeAspect="1"/>
          </p:cNvPicPr>
          <p:nvPr/>
        </p:nvPicPr>
        <p:blipFill rotWithShape="1">
          <a:blip r:embed="rId3"/>
          <a:srcRect l="29137" t="12559" r="30995" b="13562"/>
          <a:stretch/>
        </p:blipFill>
        <p:spPr>
          <a:xfrm>
            <a:off x="4169154" y="3209538"/>
            <a:ext cx="2402948"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6BE7B3DA-72DE-4C4E-8103-CD33CFD6FEB4}"/>
              </a:ext>
            </a:extLst>
          </p:cNvPr>
          <p:cNvPicPr>
            <a:picLocks noChangeAspect="1"/>
          </p:cNvPicPr>
          <p:nvPr/>
        </p:nvPicPr>
        <p:blipFill rotWithShape="1">
          <a:blip r:embed="rId4"/>
          <a:srcRect l="29105" t="12715" r="30923" b="13348"/>
          <a:stretch/>
        </p:blipFill>
        <p:spPr>
          <a:xfrm>
            <a:off x="1133086" y="6791872"/>
            <a:ext cx="240729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FD94ED9-9788-4DDC-88F2-19F72AD2558F}"/>
              </a:ext>
            </a:extLst>
          </p:cNvPr>
          <p:cNvPicPr>
            <a:picLocks noChangeAspect="1"/>
          </p:cNvPicPr>
          <p:nvPr/>
        </p:nvPicPr>
        <p:blipFill rotWithShape="1">
          <a:blip r:embed="rId5"/>
          <a:srcRect l="29180" t="12736" r="30949" b="13528"/>
          <a:stretch/>
        </p:blipFill>
        <p:spPr>
          <a:xfrm>
            <a:off x="1089859" y="3225222"/>
            <a:ext cx="240779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200329"/>
          </a:xfrm>
          <a:prstGeom prst="rect">
            <a:avLst/>
          </a:prstGeom>
          <a:noFill/>
        </p:spPr>
        <p:txBody>
          <a:bodyPr wrap="square" rtlCol="0">
            <a:spAutoFit/>
          </a:bodyPr>
          <a:lstStyle/>
          <a:p>
            <a:r>
              <a:rPr lang="en-GB" b="0" i="0" dirty="0">
                <a:effectLst/>
                <a:latin typeface="Noto Sans"/>
              </a:rPr>
              <a:t>White to play and win material. Various tactical patterns including chase away the defender, intermediate moves, forks and pins!</a:t>
            </a:r>
            <a:endParaRPr lang="en-GB" dirty="0"/>
          </a:p>
          <a:p>
            <a:endParaRPr lang="en-GB" dirty="0"/>
          </a:p>
        </p:txBody>
      </p:sp>
    </p:spTree>
    <p:extLst>
      <p:ext uri="{BB962C8B-B14F-4D97-AF65-F5344CB8AC3E}">
        <p14:creationId xmlns:p14="http://schemas.microsoft.com/office/powerpoint/2010/main" val="2616562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square&#10;&#10;Description automatically generated">
            <a:extLst>
              <a:ext uri="{FF2B5EF4-FFF2-40B4-BE49-F238E27FC236}">
                <a16:creationId xmlns:a16="http://schemas.microsoft.com/office/drawing/2014/main" id="{A674AA59-20EC-457B-9FC2-55B8F3687D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4726" y="6757295"/>
            <a:ext cx="240195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descr="A picture containing square&#10;&#10;Description automatically generated">
            <a:extLst>
              <a:ext uri="{FF2B5EF4-FFF2-40B4-BE49-F238E27FC236}">
                <a16:creationId xmlns:a16="http://schemas.microsoft.com/office/drawing/2014/main" id="{F930D547-778E-4D11-AC11-4B473D332C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1598" y="3204126"/>
            <a:ext cx="2391983"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picture containing square&#10;&#10;Description automatically generated">
            <a:extLst>
              <a:ext uri="{FF2B5EF4-FFF2-40B4-BE49-F238E27FC236}">
                <a16:creationId xmlns:a16="http://schemas.microsoft.com/office/drawing/2014/main" id="{B891FB97-1552-4A6F-B89A-F080C94064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510" y="6767387"/>
            <a:ext cx="238209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icture containing square&#10;&#10;Description automatically generated">
            <a:extLst>
              <a:ext uri="{FF2B5EF4-FFF2-40B4-BE49-F238E27FC236}">
                <a16:creationId xmlns:a16="http://schemas.microsoft.com/office/drawing/2014/main" id="{62FCC678-0431-43A2-A9C1-BEFBB57CDF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604" y="3161439"/>
            <a:ext cx="239861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415772"/>
          </a:xfrm>
          <a:prstGeom prst="rect">
            <a:avLst/>
          </a:prstGeom>
          <a:noFill/>
        </p:spPr>
        <p:txBody>
          <a:bodyPr wrap="square" rtlCol="0">
            <a:spAutoFit/>
          </a:bodyPr>
          <a:lstStyle/>
          <a:p>
            <a:r>
              <a:rPr lang="en-GB" b="0" i="0" dirty="0">
                <a:effectLst/>
                <a:latin typeface="Noto Sans"/>
              </a:rPr>
              <a:t>Today we are focusing on pawn endgames. In each diagram it is white to move – you must determine what the correct result should be with best play (white win, black win or a draw). Try and write down your main variation as well.</a:t>
            </a:r>
            <a:endParaRPr lang="en-GB" dirty="0"/>
          </a:p>
          <a:p>
            <a:endParaRPr lang="en-GB" sz="1400" dirty="0"/>
          </a:p>
        </p:txBody>
      </p:sp>
    </p:spTree>
    <p:extLst>
      <p:ext uri="{BB962C8B-B14F-4D97-AF65-F5344CB8AC3E}">
        <p14:creationId xmlns:p14="http://schemas.microsoft.com/office/powerpoint/2010/main" val="3976367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square&#10;&#10;Description automatically generated">
            <a:extLst>
              <a:ext uri="{FF2B5EF4-FFF2-40B4-BE49-F238E27FC236}">
                <a16:creationId xmlns:a16="http://schemas.microsoft.com/office/drawing/2014/main" id="{CFFBFC2A-5D1C-4C6F-B33D-129D1F7B23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2321" y="6755082"/>
            <a:ext cx="239861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A picture containing scatter chart&#10;&#10;Description automatically generated">
            <a:extLst>
              <a:ext uri="{FF2B5EF4-FFF2-40B4-BE49-F238E27FC236}">
                <a16:creationId xmlns:a16="http://schemas.microsoft.com/office/drawing/2014/main" id="{F23CF971-5B9A-4E5D-800C-03724D653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8140" y="3204019"/>
            <a:ext cx="239861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icture containing scatter chart&#10;&#10;Description automatically generated">
            <a:extLst>
              <a:ext uri="{FF2B5EF4-FFF2-40B4-BE49-F238E27FC236}">
                <a16:creationId xmlns:a16="http://schemas.microsoft.com/office/drawing/2014/main" id="{45A77098-211D-4EC9-8278-80527A8DBC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475" y="6768721"/>
            <a:ext cx="240195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picture containing square&#10;&#10;Description automatically generated">
            <a:extLst>
              <a:ext uri="{FF2B5EF4-FFF2-40B4-BE49-F238E27FC236}">
                <a16:creationId xmlns:a16="http://schemas.microsoft.com/office/drawing/2014/main" id="{FFAE4D8D-1121-415A-BB5A-9F82A5E96C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210" y="3157956"/>
            <a:ext cx="240529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415772"/>
          </a:xfrm>
          <a:prstGeom prst="rect">
            <a:avLst/>
          </a:prstGeom>
          <a:noFill/>
        </p:spPr>
        <p:txBody>
          <a:bodyPr wrap="square" rtlCol="0">
            <a:spAutoFit/>
          </a:bodyPr>
          <a:lstStyle/>
          <a:p>
            <a:r>
              <a:rPr lang="en-GB" b="0" i="0" dirty="0">
                <a:effectLst/>
                <a:latin typeface="Noto Sans"/>
              </a:rPr>
              <a:t>In each diagram it is white to move – you must determine what the correct result should be with best play (white win, black win or a draw). Try and write down your main variation as well (first 2 moves)</a:t>
            </a:r>
            <a:endParaRPr lang="en-GB" dirty="0"/>
          </a:p>
          <a:p>
            <a:endParaRPr lang="en-GB" sz="1400" dirty="0"/>
          </a:p>
        </p:txBody>
      </p:sp>
    </p:spTree>
    <p:extLst>
      <p:ext uri="{BB962C8B-B14F-4D97-AF65-F5344CB8AC3E}">
        <p14:creationId xmlns:p14="http://schemas.microsoft.com/office/powerpoint/2010/main" val="3829728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square&#10;&#10;Description automatically generated">
            <a:extLst>
              <a:ext uri="{FF2B5EF4-FFF2-40B4-BE49-F238E27FC236}">
                <a16:creationId xmlns:a16="http://schemas.microsoft.com/office/drawing/2014/main" id="{0DC0E6ED-30A3-4342-ADF1-B6C389EBA5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7414" y="6749085"/>
            <a:ext cx="2391928"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descr="A picture containing square&#10;&#10;Description automatically generated">
            <a:extLst>
              <a:ext uri="{FF2B5EF4-FFF2-40B4-BE49-F238E27FC236}">
                <a16:creationId xmlns:a16="http://schemas.microsoft.com/office/drawing/2014/main" id="{49B4EEB7-D030-42F8-8366-3839128942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205" y="3204546"/>
            <a:ext cx="240195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icture containing square&#10;&#10;Description automatically generated">
            <a:extLst>
              <a:ext uri="{FF2B5EF4-FFF2-40B4-BE49-F238E27FC236}">
                <a16:creationId xmlns:a16="http://schemas.microsoft.com/office/drawing/2014/main" id="{07650A2F-CFD3-45AC-8A75-46737AEA90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323" y="6766439"/>
            <a:ext cx="239861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icture containing square&#10;&#10;Description automatically generated">
            <a:extLst>
              <a:ext uri="{FF2B5EF4-FFF2-40B4-BE49-F238E27FC236}">
                <a16:creationId xmlns:a16="http://schemas.microsoft.com/office/drawing/2014/main" id="{271D01A6-0FA0-4D13-B229-7EF675939E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588" y="3149035"/>
            <a:ext cx="238868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138773"/>
          </a:xfrm>
          <a:prstGeom prst="rect">
            <a:avLst/>
          </a:prstGeom>
          <a:noFill/>
        </p:spPr>
        <p:txBody>
          <a:bodyPr wrap="square" rtlCol="0">
            <a:spAutoFit/>
          </a:bodyPr>
          <a:lstStyle/>
          <a:p>
            <a:r>
              <a:rPr lang="en-GB" b="0" i="0" dirty="0">
                <a:effectLst/>
                <a:latin typeface="Noto Sans"/>
              </a:rPr>
              <a:t>In each diagram it is white to move and win. White needs to keep at least 1 pawn on the board to win – so choose carefully! </a:t>
            </a:r>
            <a:endParaRPr lang="en-GB" dirty="0"/>
          </a:p>
          <a:p>
            <a:endParaRPr lang="en-GB" sz="1400" dirty="0"/>
          </a:p>
        </p:txBody>
      </p:sp>
    </p:spTree>
    <p:extLst>
      <p:ext uri="{BB962C8B-B14F-4D97-AF65-F5344CB8AC3E}">
        <p14:creationId xmlns:p14="http://schemas.microsoft.com/office/powerpoint/2010/main" val="3804071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Square&#10;&#10;Description automatically generated">
            <a:extLst>
              <a:ext uri="{FF2B5EF4-FFF2-40B4-BE49-F238E27FC236}">
                <a16:creationId xmlns:a16="http://schemas.microsoft.com/office/drawing/2014/main" id="{C3A1DD7D-9754-4C93-B0CD-E6EC2F83D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7028" y="6748031"/>
            <a:ext cx="238868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A picture containing square&#10;&#10;Description automatically generated">
            <a:extLst>
              <a:ext uri="{FF2B5EF4-FFF2-40B4-BE49-F238E27FC236}">
                <a16:creationId xmlns:a16="http://schemas.microsoft.com/office/drawing/2014/main" id="{47BD7499-107E-4690-BFB1-4DC77DE48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8146" y="3162768"/>
            <a:ext cx="239860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Square&#10;&#10;Description automatically generated">
            <a:extLst>
              <a:ext uri="{FF2B5EF4-FFF2-40B4-BE49-F238E27FC236}">
                <a16:creationId xmlns:a16="http://schemas.microsoft.com/office/drawing/2014/main" id="{B9F919EE-0C25-4659-BAE1-63578041F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442" y="6755889"/>
            <a:ext cx="238868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quare&#10;&#10;Description automatically generated">
            <a:extLst>
              <a:ext uri="{FF2B5EF4-FFF2-40B4-BE49-F238E27FC236}">
                <a16:creationId xmlns:a16="http://schemas.microsoft.com/office/drawing/2014/main" id="{1CA2ACBB-9446-417B-857C-25CD2D553B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208" y="3146903"/>
            <a:ext cx="240195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923330"/>
          </a:xfrm>
          <a:prstGeom prst="rect">
            <a:avLst/>
          </a:prstGeom>
          <a:noFill/>
        </p:spPr>
        <p:txBody>
          <a:bodyPr wrap="square" rtlCol="0">
            <a:spAutoFit/>
          </a:bodyPr>
          <a:lstStyle/>
          <a:p>
            <a:r>
              <a:rPr lang="en-GB" b="0" i="0" dirty="0">
                <a:effectLst/>
                <a:latin typeface="Noto Sans"/>
              </a:rPr>
              <a:t>In each diagram it is white to move. White has a far advanced pawn – how can we take advantage of that?</a:t>
            </a:r>
            <a:endParaRPr lang="en-GB" dirty="0"/>
          </a:p>
          <a:p>
            <a:endParaRPr lang="en-GB" dirty="0"/>
          </a:p>
        </p:txBody>
      </p:sp>
    </p:spTree>
    <p:extLst>
      <p:ext uri="{BB962C8B-B14F-4D97-AF65-F5344CB8AC3E}">
        <p14:creationId xmlns:p14="http://schemas.microsoft.com/office/powerpoint/2010/main" val="1723607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Chess pieces on a board&#10;&#10;Description automatically generated with medium confidence">
            <a:extLst>
              <a:ext uri="{FF2B5EF4-FFF2-40B4-BE49-F238E27FC236}">
                <a16:creationId xmlns:a16="http://schemas.microsoft.com/office/drawing/2014/main" id="{198CED8D-21DC-4A30-9801-9E6CAD8749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939" y="6747504"/>
            <a:ext cx="240529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A picture containing timeline&#10;&#10;Description automatically generated">
            <a:extLst>
              <a:ext uri="{FF2B5EF4-FFF2-40B4-BE49-F238E27FC236}">
                <a16:creationId xmlns:a16="http://schemas.microsoft.com/office/drawing/2014/main" id="{DBC7E128-9156-4122-853F-6693024A8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5726" y="3194688"/>
            <a:ext cx="240195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picture containing chessman&#10;&#10;Description automatically generated">
            <a:extLst>
              <a:ext uri="{FF2B5EF4-FFF2-40B4-BE49-F238E27FC236}">
                <a16:creationId xmlns:a16="http://schemas.microsoft.com/office/drawing/2014/main" id="{F672A38F-EB72-4BFC-8CCB-C0BB24EAF8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479" y="6762224"/>
            <a:ext cx="240529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picture containing square&#10;&#10;Description automatically generated">
            <a:extLst>
              <a:ext uri="{FF2B5EF4-FFF2-40B4-BE49-F238E27FC236}">
                <a16:creationId xmlns:a16="http://schemas.microsoft.com/office/drawing/2014/main" id="{7D47A1BC-1843-48EC-9012-48CA4C9DFF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7204"/>
          <a:stretch/>
        </p:blipFill>
        <p:spPr>
          <a:xfrm>
            <a:off x="1064670" y="3162432"/>
            <a:ext cx="238931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923330"/>
          </a:xfrm>
          <a:prstGeom prst="rect">
            <a:avLst/>
          </a:prstGeom>
          <a:noFill/>
        </p:spPr>
        <p:txBody>
          <a:bodyPr wrap="square" rtlCol="0">
            <a:spAutoFit/>
          </a:bodyPr>
          <a:lstStyle/>
          <a:p>
            <a:r>
              <a:rPr lang="en-GB" b="0" i="0" dirty="0">
                <a:effectLst/>
                <a:latin typeface="Noto Sans"/>
              </a:rPr>
              <a:t>In each diagram it is white to move. Find the move or sequence of moves that leads to winning material or even checkmate.</a:t>
            </a:r>
            <a:endParaRPr lang="en-GB" dirty="0"/>
          </a:p>
        </p:txBody>
      </p:sp>
    </p:spTree>
    <p:extLst>
      <p:ext uri="{BB962C8B-B14F-4D97-AF65-F5344CB8AC3E}">
        <p14:creationId xmlns:p14="http://schemas.microsoft.com/office/powerpoint/2010/main" val="551640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chart&#10;&#10;Description automatically generated">
            <a:extLst>
              <a:ext uri="{FF2B5EF4-FFF2-40B4-BE49-F238E27FC236}">
                <a16:creationId xmlns:a16="http://schemas.microsoft.com/office/drawing/2014/main" id="{75429065-7391-4E93-9E52-256785FA1B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8113" y="6744265"/>
            <a:ext cx="240195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Timeline&#10;&#10;Description automatically generated">
            <a:extLst>
              <a:ext uri="{FF2B5EF4-FFF2-40B4-BE49-F238E27FC236}">
                <a16:creationId xmlns:a16="http://schemas.microsoft.com/office/drawing/2014/main" id="{AE27D293-4E89-47D4-9141-3BF0274655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047" y="6759517"/>
            <a:ext cx="239861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Square&#10;&#10;Description automatically generated">
            <a:extLst>
              <a:ext uri="{FF2B5EF4-FFF2-40B4-BE49-F238E27FC236}">
                <a16:creationId xmlns:a16="http://schemas.microsoft.com/office/drawing/2014/main" id="{6B496C3D-2CFC-44E1-8504-8311037FDD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601" y="3151566"/>
            <a:ext cx="239861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200329"/>
          </a:xfrm>
          <a:prstGeom prst="rect">
            <a:avLst/>
          </a:prstGeom>
          <a:noFill/>
        </p:spPr>
        <p:txBody>
          <a:bodyPr wrap="square" rtlCol="0">
            <a:spAutoFit/>
          </a:bodyPr>
          <a:lstStyle/>
          <a:p>
            <a:r>
              <a:rPr lang="en-GB" b="0" i="0" dirty="0">
                <a:effectLst/>
                <a:latin typeface="Noto Sans"/>
              </a:rPr>
              <a:t>In each diagram it is white to move. Find the best move in the position – it may either lead to checkmate or a decisive gain in material.</a:t>
            </a:r>
            <a:endParaRPr lang="en-GB" dirty="0"/>
          </a:p>
          <a:p>
            <a:endParaRPr lang="en-GB" dirty="0"/>
          </a:p>
        </p:txBody>
      </p:sp>
      <p:pic>
        <p:nvPicPr>
          <p:cNvPr id="35" name="Picture 34" descr="A chess board with chess pieces&#10;&#10;Description automatically generated with medium confidence">
            <a:extLst>
              <a:ext uri="{FF2B5EF4-FFF2-40B4-BE49-F238E27FC236}">
                <a16:creationId xmlns:a16="http://schemas.microsoft.com/office/drawing/2014/main" id="{138EF019-06F1-43BD-A527-D942B6C73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9787" y="3158420"/>
            <a:ext cx="239861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2362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Square&#10;&#10;Description automatically generated with low confidence">
            <a:extLst>
              <a:ext uri="{FF2B5EF4-FFF2-40B4-BE49-F238E27FC236}">
                <a16:creationId xmlns:a16="http://schemas.microsoft.com/office/drawing/2014/main" id="{81D0377F-8732-4F06-90FC-2A1CB2074C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7123" y="6747623"/>
            <a:ext cx="239861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a:extLst>
              <a:ext uri="{FF2B5EF4-FFF2-40B4-BE49-F238E27FC236}">
                <a16:creationId xmlns:a16="http://schemas.microsoft.com/office/drawing/2014/main" id="{533B24A8-89B3-435C-84A3-3E27C90A0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8686" y="3165823"/>
            <a:ext cx="239861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Square&#10;&#10;Description automatically generated">
            <a:extLst>
              <a:ext uri="{FF2B5EF4-FFF2-40B4-BE49-F238E27FC236}">
                <a16:creationId xmlns:a16="http://schemas.microsoft.com/office/drawing/2014/main" id="{1595EA78-360C-4873-B44E-5150A65A01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757" y="6754335"/>
            <a:ext cx="239861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icture containing timeline&#10;&#10;Description automatically generated">
            <a:extLst>
              <a:ext uri="{FF2B5EF4-FFF2-40B4-BE49-F238E27FC236}">
                <a16:creationId xmlns:a16="http://schemas.microsoft.com/office/drawing/2014/main" id="{DB251029-F577-4A46-B256-AAAD4C8C4B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865" y="3140318"/>
            <a:ext cx="2398619"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200329"/>
          </a:xfrm>
          <a:prstGeom prst="rect">
            <a:avLst/>
          </a:prstGeom>
          <a:noFill/>
        </p:spPr>
        <p:txBody>
          <a:bodyPr wrap="square" rtlCol="0">
            <a:spAutoFit/>
          </a:bodyPr>
          <a:lstStyle/>
          <a:p>
            <a:r>
              <a:rPr lang="en-GB" b="0" i="0" dirty="0">
                <a:effectLst/>
                <a:latin typeface="Noto Sans"/>
              </a:rPr>
              <a:t>In each diagram it is white to move. Try and find the best move and write down your key variation. Sometimes the moves are defensive in nature.</a:t>
            </a:r>
            <a:endParaRPr lang="en-GB" dirty="0"/>
          </a:p>
          <a:p>
            <a:endParaRPr lang="en-GB" dirty="0"/>
          </a:p>
        </p:txBody>
      </p:sp>
    </p:spTree>
    <p:extLst>
      <p:ext uri="{BB962C8B-B14F-4D97-AF65-F5344CB8AC3E}">
        <p14:creationId xmlns:p14="http://schemas.microsoft.com/office/powerpoint/2010/main" val="393539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28" y="569242"/>
            <a:ext cx="6520220" cy="767189"/>
          </a:xfrm>
        </p:spPr>
        <p:txBody>
          <a:bodyPr/>
          <a:lstStyle/>
          <a:p>
            <a:pPr algn="ctr"/>
            <a:r>
              <a:rPr lang="en-GB" b="1" dirty="0"/>
              <a:t>Example</a:t>
            </a:r>
          </a:p>
        </p:txBody>
      </p:sp>
      <p:sp>
        <p:nvSpPr>
          <p:cNvPr id="16" name="TextBox 15"/>
          <p:cNvSpPr txBox="1"/>
          <p:nvPr/>
        </p:nvSpPr>
        <p:spPr>
          <a:xfrm>
            <a:off x="3988933" y="5555848"/>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3988933" y="9276982"/>
            <a:ext cx="2631046" cy="523220"/>
          </a:xfrm>
          <a:prstGeom prst="rect">
            <a:avLst/>
          </a:prstGeom>
          <a:noFill/>
        </p:spPr>
        <p:txBody>
          <a:bodyPr wrap="square" rtlCol="0">
            <a:spAutoFit/>
          </a:bodyPr>
          <a:lstStyle/>
          <a:p>
            <a:r>
              <a:rPr lang="en-GB" sz="1400" dirty="0"/>
              <a:t>…………………………………………………………………………………………………………</a:t>
            </a:r>
          </a:p>
        </p:txBody>
      </p:sp>
      <p:sp>
        <p:nvSpPr>
          <p:cNvPr id="20" name="TextBox 19"/>
          <p:cNvSpPr txBox="1"/>
          <p:nvPr/>
        </p:nvSpPr>
        <p:spPr>
          <a:xfrm>
            <a:off x="934569" y="1488099"/>
            <a:ext cx="5954054" cy="954107"/>
          </a:xfrm>
          <a:prstGeom prst="rect">
            <a:avLst/>
          </a:prstGeom>
          <a:noFill/>
        </p:spPr>
        <p:txBody>
          <a:bodyPr wrap="square" rtlCol="0">
            <a:spAutoFit/>
          </a:bodyPr>
          <a:lstStyle/>
          <a:p>
            <a:endParaRPr lang="en-GB" sz="1400" dirty="0"/>
          </a:p>
          <a:p>
            <a:r>
              <a:rPr lang="en-GB" sz="1400" dirty="0"/>
              <a:t>Below are examples of how you might write your solution to a puzzle presented in the booklet. Or you might prefer to just solve them in your head – completely up to you!</a:t>
            </a:r>
          </a:p>
        </p:txBody>
      </p:sp>
      <p:pic>
        <p:nvPicPr>
          <p:cNvPr id="21" name="Picture 20">
            <a:extLst>
              <a:ext uri="{FF2B5EF4-FFF2-40B4-BE49-F238E27FC236}">
                <a16:creationId xmlns:a16="http://schemas.microsoft.com/office/drawing/2014/main" id="{1457747B-4B94-456A-9E87-06F1D1132149}"/>
              </a:ext>
            </a:extLst>
          </p:cNvPr>
          <p:cNvPicPr>
            <a:picLocks noChangeAspect="1"/>
          </p:cNvPicPr>
          <p:nvPr/>
        </p:nvPicPr>
        <p:blipFill rotWithShape="1">
          <a:blip r:embed="rId2"/>
          <a:srcRect l="41912" t="15883" r="25882" b="26666"/>
          <a:stretch/>
        </p:blipFill>
        <p:spPr>
          <a:xfrm>
            <a:off x="3988934" y="2689908"/>
            <a:ext cx="2511401" cy="2520000"/>
          </a:xfrm>
          <a:prstGeom prst="rect">
            <a:avLst/>
          </a:prstGeom>
        </p:spPr>
      </p:pic>
      <p:cxnSp>
        <p:nvCxnSpPr>
          <p:cNvPr id="5" name="Straight Arrow Connector 4"/>
          <p:cNvCxnSpPr>
            <a:cxnSpLocks/>
          </p:cNvCxnSpPr>
          <p:nvPr/>
        </p:nvCxnSpPr>
        <p:spPr>
          <a:xfrm flipV="1">
            <a:off x="5713926" y="3477296"/>
            <a:ext cx="0" cy="154090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1047750" y="2775634"/>
            <a:ext cx="2676525" cy="2092881"/>
          </a:xfrm>
          <a:prstGeom prst="rect">
            <a:avLst/>
          </a:prstGeom>
          <a:noFill/>
        </p:spPr>
        <p:txBody>
          <a:bodyPr wrap="square" rtlCol="0">
            <a:spAutoFit/>
          </a:bodyPr>
          <a:lstStyle/>
          <a:p>
            <a:r>
              <a:rPr lang="en-GB" sz="1400" b="1" dirty="0"/>
              <a:t>Q: Can you find checkmate in one for white?</a:t>
            </a:r>
          </a:p>
          <a:p>
            <a:endParaRPr lang="en-GB" sz="1400" dirty="0"/>
          </a:p>
          <a:p>
            <a:r>
              <a:rPr lang="en-GB" sz="1400" dirty="0"/>
              <a:t>Here, because the solution is only one move, you might draw arrows on the board or you can use the lines below to answer – or both!</a:t>
            </a:r>
          </a:p>
          <a:p>
            <a:endParaRPr lang="en-GB" sz="1400" dirty="0"/>
          </a:p>
          <a:p>
            <a:endParaRPr lang="en-GB" dirty="0"/>
          </a:p>
        </p:txBody>
      </p:sp>
      <p:sp>
        <p:nvSpPr>
          <p:cNvPr id="22" name="TextBox 21"/>
          <p:cNvSpPr txBox="1"/>
          <p:nvPr/>
        </p:nvSpPr>
        <p:spPr>
          <a:xfrm>
            <a:off x="3988933" y="5509680"/>
            <a:ext cx="3192462" cy="307777"/>
          </a:xfrm>
          <a:prstGeom prst="rect">
            <a:avLst/>
          </a:prstGeom>
          <a:noFill/>
        </p:spPr>
        <p:txBody>
          <a:bodyPr wrap="square" rtlCol="0">
            <a:spAutoFit/>
          </a:bodyPr>
          <a:lstStyle/>
          <a:p>
            <a:r>
              <a:rPr lang="en-GB" sz="1400" dirty="0"/>
              <a:t>Rf6#</a:t>
            </a:r>
          </a:p>
        </p:txBody>
      </p:sp>
      <p:pic>
        <p:nvPicPr>
          <p:cNvPr id="23" name="Picture 22">
            <a:extLst>
              <a:ext uri="{FF2B5EF4-FFF2-40B4-BE49-F238E27FC236}">
                <a16:creationId xmlns:a16="http://schemas.microsoft.com/office/drawing/2014/main" id="{F020C186-157C-4D3F-8C60-A0F21D3F4B21}"/>
              </a:ext>
            </a:extLst>
          </p:cNvPr>
          <p:cNvPicPr>
            <a:picLocks noChangeAspect="1"/>
          </p:cNvPicPr>
          <p:nvPr/>
        </p:nvPicPr>
        <p:blipFill rotWithShape="1">
          <a:blip r:embed="rId3"/>
          <a:srcRect l="41801" t="15882" r="25882" b="26667"/>
          <a:stretch/>
        </p:blipFill>
        <p:spPr>
          <a:xfrm>
            <a:off x="3988933" y="6389783"/>
            <a:ext cx="2520000" cy="2520000"/>
          </a:xfrm>
          <a:prstGeom prst="rect">
            <a:avLst/>
          </a:prstGeom>
        </p:spPr>
      </p:pic>
      <p:sp>
        <p:nvSpPr>
          <p:cNvPr id="24" name="TextBox 23"/>
          <p:cNvSpPr txBox="1"/>
          <p:nvPr/>
        </p:nvSpPr>
        <p:spPr>
          <a:xfrm>
            <a:off x="1047750" y="6531706"/>
            <a:ext cx="2676525" cy="2739211"/>
          </a:xfrm>
          <a:prstGeom prst="rect">
            <a:avLst/>
          </a:prstGeom>
          <a:noFill/>
        </p:spPr>
        <p:txBody>
          <a:bodyPr wrap="square" rtlCol="0">
            <a:spAutoFit/>
          </a:bodyPr>
          <a:lstStyle/>
          <a:p>
            <a:r>
              <a:rPr lang="en-GB" sz="1400" b="1" dirty="0"/>
              <a:t>Q: Can you find checkmate in two for white?</a:t>
            </a:r>
          </a:p>
          <a:p>
            <a:endParaRPr lang="en-GB" sz="1400" dirty="0"/>
          </a:p>
          <a:p>
            <a:r>
              <a:rPr lang="en-GB" sz="1400" dirty="0"/>
              <a:t>Here, the solution is a bit (OK a lot!) trickier and requires consideration of multiple variations. If you are familiar with coordinates, it is probably best that you write your answer out as shown. </a:t>
            </a:r>
          </a:p>
          <a:p>
            <a:endParaRPr lang="en-GB" sz="1400" dirty="0"/>
          </a:p>
          <a:p>
            <a:endParaRPr lang="en-GB" dirty="0"/>
          </a:p>
        </p:txBody>
      </p:sp>
      <p:sp>
        <p:nvSpPr>
          <p:cNvPr id="25" name="TextBox 24"/>
          <p:cNvSpPr txBox="1"/>
          <p:nvPr/>
        </p:nvSpPr>
        <p:spPr>
          <a:xfrm>
            <a:off x="4017508" y="9226680"/>
            <a:ext cx="2754767" cy="307777"/>
          </a:xfrm>
          <a:prstGeom prst="rect">
            <a:avLst/>
          </a:prstGeom>
          <a:noFill/>
        </p:spPr>
        <p:txBody>
          <a:bodyPr wrap="square" rtlCol="0">
            <a:spAutoFit/>
          </a:bodyPr>
          <a:lstStyle/>
          <a:p>
            <a:r>
              <a:rPr lang="en-GB" sz="1400" dirty="0"/>
              <a:t>1.Qe1 e6 (1..c6 2.Qa5#) 2. Qh4#</a:t>
            </a:r>
          </a:p>
        </p:txBody>
      </p:sp>
      <p:sp>
        <p:nvSpPr>
          <p:cNvPr id="26" name="Footer Placeholder 25"/>
          <p:cNvSpPr>
            <a:spLocks noGrp="1"/>
          </p:cNvSpPr>
          <p:nvPr>
            <p:ph type="ftr" sz="quarter" idx="11"/>
          </p:nvPr>
        </p:nvSpPr>
        <p:spPr/>
        <p:txBody>
          <a:bodyPr/>
          <a:lstStyle/>
          <a:p>
            <a:r>
              <a:rPr lang="en-GB"/>
              <a:t>Delancey UK Chess Challenge</a:t>
            </a:r>
          </a:p>
        </p:txBody>
      </p:sp>
      <p:sp>
        <p:nvSpPr>
          <p:cNvPr id="3" name="TextBox 2">
            <a:extLst>
              <a:ext uri="{FF2B5EF4-FFF2-40B4-BE49-F238E27FC236}">
                <a16:creationId xmlns:a16="http://schemas.microsoft.com/office/drawing/2014/main" id="{00005510-A1CE-414E-8E72-3497416855F2}"/>
              </a:ext>
            </a:extLst>
          </p:cNvPr>
          <p:cNvSpPr txBox="1"/>
          <p:nvPr/>
        </p:nvSpPr>
        <p:spPr>
          <a:xfrm>
            <a:off x="6488881" y="2696719"/>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4" name="TextBox 3">
            <a:extLst>
              <a:ext uri="{FF2B5EF4-FFF2-40B4-BE49-F238E27FC236}">
                <a16:creationId xmlns:a16="http://schemas.microsoft.com/office/drawing/2014/main" id="{23DAD0C7-8015-42D7-A532-396533DA0F99}"/>
              </a:ext>
            </a:extLst>
          </p:cNvPr>
          <p:cNvSpPr txBox="1"/>
          <p:nvPr/>
        </p:nvSpPr>
        <p:spPr>
          <a:xfrm>
            <a:off x="6473855" y="636505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6" name="TextBox 5">
            <a:extLst>
              <a:ext uri="{FF2B5EF4-FFF2-40B4-BE49-F238E27FC236}">
                <a16:creationId xmlns:a16="http://schemas.microsoft.com/office/drawing/2014/main" id="{BE4B44AC-F5FA-47C0-A454-9C1974072832}"/>
              </a:ext>
            </a:extLst>
          </p:cNvPr>
          <p:cNvSpPr txBox="1"/>
          <p:nvPr/>
        </p:nvSpPr>
        <p:spPr>
          <a:xfrm>
            <a:off x="3999971" y="5133818"/>
            <a:ext cx="2566419" cy="369332"/>
          </a:xfrm>
          <a:prstGeom prst="rect">
            <a:avLst/>
          </a:prstGeom>
          <a:noFill/>
        </p:spPr>
        <p:txBody>
          <a:bodyPr wrap="square" rtlCol="0">
            <a:spAutoFit/>
          </a:bodyPr>
          <a:lstStyle/>
          <a:p>
            <a:r>
              <a:rPr lang="en-GB" dirty="0"/>
              <a:t>a    b    c    d    e    f     g    h</a:t>
            </a:r>
          </a:p>
        </p:txBody>
      </p:sp>
      <p:sp>
        <p:nvSpPr>
          <p:cNvPr id="8" name="TextBox 7">
            <a:extLst>
              <a:ext uri="{FF2B5EF4-FFF2-40B4-BE49-F238E27FC236}">
                <a16:creationId xmlns:a16="http://schemas.microsoft.com/office/drawing/2014/main" id="{EC2A27A8-ED3F-4F09-911B-4376195AE3CC}"/>
              </a:ext>
            </a:extLst>
          </p:cNvPr>
          <p:cNvSpPr txBox="1"/>
          <p:nvPr/>
        </p:nvSpPr>
        <p:spPr>
          <a:xfrm>
            <a:off x="3972066" y="8840790"/>
            <a:ext cx="2566419" cy="369332"/>
          </a:xfrm>
          <a:prstGeom prst="rect">
            <a:avLst/>
          </a:prstGeom>
          <a:noFill/>
        </p:spPr>
        <p:txBody>
          <a:bodyPr wrap="square" rtlCol="0">
            <a:spAutoFit/>
          </a:bodyPr>
          <a:lstStyle/>
          <a:p>
            <a:r>
              <a:rPr lang="en-GB" dirty="0"/>
              <a:t>a    b    c    d    e    f     g    h</a:t>
            </a:r>
          </a:p>
        </p:txBody>
      </p:sp>
    </p:spTree>
    <p:extLst>
      <p:ext uri="{BB962C8B-B14F-4D97-AF65-F5344CB8AC3E}">
        <p14:creationId xmlns:p14="http://schemas.microsoft.com/office/powerpoint/2010/main" val="2409701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chess board with chess pieces&#10;&#10;Description automatically generated with medium confidence">
            <a:extLst>
              <a:ext uri="{FF2B5EF4-FFF2-40B4-BE49-F238E27FC236}">
                <a16:creationId xmlns:a16="http://schemas.microsoft.com/office/drawing/2014/main" id="{939D8F83-B725-4765-AA21-29CDF5C2AC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6029" y="6774755"/>
            <a:ext cx="2405291"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Square&#10;&#10;Description automatically generated">
            <a:extLst>
              <a:ext uri="{FF2B5EF4-FFF2-40B4-BE49-F238E27FC236}">
                <a16:creationId xmlns:a16="http://schemas.microsoft.com/office/drawing/2014/main" id="{CBDDC61F-B482-4F58-B849-53572B8C47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2070" y="3193533"/>
            <a:ext cx="2395296"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Timeline, square&#10;&#10;Description automatically generated">
            <a:extLst>
              <a:ext uri="{FF2B5EF4-FFF2-40B4-BE49-F238E27FC236}">
                <a16:creationId xmlns:a16="http://schemas.microsoft.com/office/drawing/2014/main" id="{43119F88-BC08-445C-8B83-3490CDA5A4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870" y="6793036"/>
            <a:ext cx="238868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chess board with chess pieces&#10;&#10;Description automatically generated with low confidence">
            <a:extLst>
              <a:ext uri="{FF2B5EF4-FFF2-40B4-BE49-F238E27FC236}">
                <a16:creationId xmlns:a16="http://schemas.microsoft.com/office/drawing/2014/main" id="{6CD148A6-4794-4081-8824-3E2EFE249E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080" y="3163442"/>
            <a:ext cx="2401950" cy="241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923330"/>
          </a:xfrm>
          <a:prstGeom prst="rect">
            <a:avLst/>
          </a:prstGeom>
          <a:noFill/>
        </p:spPr>
        <p:txBody>
          <a:bodyPr wrap="square" rtlCol="0">
            <a:spAutoFit/>
          </a:bodyPr>
          <a:lstStyle/>
          <a:p>
            <a:r>
              <a:rPr lang="en-GB" b="0" i="0" dirty="0">
                <a:effectLst/>
                <a:latin typeface="Noto Sans"/>
              </a:rPr>
              <a:t>In each diagram it is white to move. There is either  forced mate or a forced way to win material.</a:t>
            </a:r>
            <a:endParaRPr lang="en-GB" dirty="0"/>
          </a:p>
          <a:p>
            <a:endParaRPr lang="en-GB" dirty="0"/>
          </a:p>
        </p:txBody>
      </p:sp>
    </p:spTree>
    <p:extLst>
      <p:ext uri="{BB962C8B-B14F-4D97-AF65-F5344CB8AC3E}">
        <p14:creationId xmlns:p14="http://schemas.microsoft.com/office/powerpoint/2010/main" val="530121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CB00D3-5A15-4D51-AB97-940A46F64075}"/>
              </a:ext>
            </a:extLst>
          </p:cNvPr>
          <p:cNvPicPr>
            <a:picLocks noChangeAspect="1"/>
          </p:cNvPicPr>
          <p:nvPr/>
        </p:nvPicPr>
        <p:blipFill rotWithShape="1">
          <a:blip r:embed="rId2"/>
          <a:srcRect l="24757" t="38035" r="42869" b="7780"/>
          <a:stretch/>
        </p:blipFill>
        <p:spPr>
          <a:xfrm>
            <a:off x="4761006" y="5651051"/>
            <a:ext cx="2447366" cy="2218766"/>
          </a:xfrm>
          <a:prstGeom prst="rect">
            <a:avLst/>
          </a:prstGeom>
        </p:spPr>
      </p:pic>
      <p:sp>
        <p:nvSpPr>
          <p:cNvPr id="2" name="Title 1"/>
          <p:cNvSpPr>
            <a:spLocks noGrp="1"/>
          </p:cNvSpPr>
          <p:nvPr>
            <p:ph type="title"/>
          </p:nvPr>
        </p:nvSpPr>
        <p:spPr>
          <a:xfrm>
            <a:off x="519728" y="569242"/>
            <a:ext cx="6520220" cy="767189"/>
          </a:xfrm>
        </p:spPr>
        <p:txBody>
          <a:bodyPr/>
          <a:lstStyle/>
          <a:p>
            <a:pPr algn="ctr"/>
            <a:r>
              <a:rPr lang="en-GB" b="1" dirty="0"/>
              <a:t>Take a look at…</a:t>
            </a:r>
          </a:p>
        </p:txBody>
      </p:sp>
      <p:sp>
        <p:nvSpPr>
          <p:cNvPr id="20" name="TextBox 19"/>
          <p:cNvSpPr txBox="1"/>
          <p:nvPr/>
        </p:nvSpPr>
        <p:spPr>
          <a:xfrm>
            <a:off x="882125" y="5525446"/>
            <a:ext cx="3905775" cy="2031325"/>
          </a:xfrm>
          <a:prstGeom prst="rect">
            <a:avLst/>
          </a:prstGeom>
          <a:noFill/>
        </p:spPr>
        <p:txBody>
          <a:bodyPr wrap="square" rtlCol="0">
            <a:spAutoFit/>
          </a:bodyPr>
          <a:lstStyle/>
          <a:p>
            <a:r>
              <a:rPr lang="en-GB" sz="1400" dirty="0"/>
              <a:t>If you enjoyed solving the tactics puzzles today you might enjoy WFM Sarah Longson and GM Danny King’s </a:t>
            </a:r>
            <a:r>
              <a:rPr lang="en-GB" sz="1400" dirty="0" err="1"/>
              <a:t>Chessable</a:t>
            </a:r>
            <a:r>
              <a:rPr lang="en-GB" sz="1400" dirty="0"/>
              <a:t> course on </a:t>
            </a:r>
            <a:r>
              <a:rPr lang="en-GB" sz="1400" b="1" dirty="0"/>
              <a:t>Endgames!</a:t>
            </a:r>
          </a:p>
          <a:p>
            <a:endParaRPr lang="en-GB" sz="1400" dirty="0"/>
          </a:p>
          <a:p>
            <a:r>
              <a:rPr lang="en-GB" sz="1400" dirty="0"/>
              <a:t>You can find out more online or using the link below.</a:t>
            </a:r>
          </a:p>
          <a:p>
            <a:endParaRPr lang="en-GB" sz="1400" dirty="0"/>
          </a:p>
          <a:p>
            <a:r>
              <a:rPr lang="en-GB" sz="1400" dirty="0">
                <a:hlinkClick r:id="rId3"/>
              </a:rPr>
              <a:t>https://www.chessable.com/tournament-ready-the-endgame/course/33413/</a:t>
            </a:r>
            <a:r>
              <a:rPr lang="en-GB" sz="1400" dirty="0"/>
              <a:t> </a:t>
            </a:r>
          </a:p>
        </p:txBody>
      </p:sp>
      <p:sp>
        <p:nvSpPr>
          <p:cNvPr id="4" name="TextBox 3"/>
          <p:cNvSpPr txBox="1"/>
          <p:nvPr/>
        </p:nvSpPr>
        <p:spPr>
          <a:xfrm>
            <a:off x="934569" y="7635141"/>
            <a:ext cx="6105379" cy="1938992"/>
          </a:xfrm>
          <a:prstGeom prst="rect">
            <a:avLst/>
          </a:prstGeom>
          <a:noFill/>
        </p:spPr>
        <p:txBody>
          <a:bodyPr wrap="square" rtlCol="0">
            <a:spAutoFit/>
          </a:bodyPr>
          <a:lstStyle/>
          <a:p>
            <a:r>
              <a:rPr lang="en-GB" b="1" dirty="0"/>
              <a:t>Contact Us</a:t>
            </a:r>
          </a:p>
          <a:p>
            <a:endParaRPr lang="en-GB" b="1" dirty="0"/>
          </a:p>
          <a:p>
            <a:r>
              <a:rPr lang="en-GB" sz="1400" dirty="0"/>
              <a:t>Any questions, comments or ideas about anything chess related we’d love to hear from you!</a:t>
            </a:r>
          </a:p>
          <a:p>
            <a:endParaRPr lang="en-GB" sz="1400" dirty="0"/>
          </a:p>
          <a:p>
            <a:r>
              <a:rPr lang="en-GB" sz="1400" dirty="0"/>
              <a:t>Email: admin@ukchess.co.uk</a:t>
            </a:r>
          </a:p>
          <a:p>
            <a:r>
              <a:rPr lang="en-GB" sz="1400" dirty="0"/>
              <a:t>Phone: 0161 485 1729</a:t>
            </a:r>
          </a:p>
          <a:p>
            <a:r>
              <a:rPr lang="en-GB" sz="1400" dirty="0"/>
              <a:t>Facebook: </a:t>
            </a:r>
            <a:r>
              <a:rPr lang="en-GB" sz="1400" dirty="0">
                <a:hlinkClick r:id="rId4"/>
              </a:rPr>
              <a:t>https://www.facebook.com/DelanceyUKSchoolsChessChallenge/</a:t>
            </a:r>
            <a:endParaRPr lang="en-GB" sz="1400" dirty="0"/>
          </a:p>
        </p:txBody>
      </p:sp>
      <p:sp>
        <p:nvSpPr>
          <p:cNvPr id="5" name="Footer Placeholder 4"/>
          <p:cNvSpPr>
            <a:spLocks noGrp="1"/>
          </p:cNvSpPr>
          <p:nvPr>
            <p:ph type="ftr" sz="quarter" idx="11"/>
          </p:nvPr>
        </p:nvSpPr>
        <p:spPr/>
        <p:txBody>
          <a:bodyPr/>
          <a:lstStyle/>
          <a:p>
            <a:r>
              <a:rPr lang="en-GB"/>
              <a:t>Delancey UK Chess Challenge</a:t>
            </a:r>
          </a:p>
        </p:txBody>
      </p:sp>
      <p:sp>
        <p:nvSpPr>
          <p:cNvPr id="3" name="TextBox 2">
            <a:extLst>
              <a:ext uri="{FF2B5EF4-FFF2-40B4-BE49-F238E27FC236}">
                <a16:creationId xmlns:a16="http://schemas.microsoft.com/office/drawing/2014/main" id="{221E6F98-66DB-4175-9C29-07FC3BFAD791}"/>
              </a:ext>
            </a:extLst>
          </p:cNvPr>
          <p:cNvSpPr txBox="1"/>
          <p:nvPr/>
        </p:nvSpPr>
        <p:spPr>
          <a:xfrm>
            <a:off x="882125" y="4096563"/>
            <a:ext cx="6105379" cy="1323439"/>
          </a:xfrm>
          <a:prstGeom prst="rect">
            <a:avLst/>
          </a:prstGeom>
          <a:noFill/>
        </p:spPr>
        <p:txBody>
          <a:bodyPr wrap="square" rtlCol="0">
            <a:spAutoFit/>
          </a:bodyPr>
          <a:lstStyle/>
          <a:p>
            <a:r>
              <a:rPr lang="en-GB" sz="1600" dirty="0"/>
              <a:t>Check out our weekly Zoom lessons with WFM Sarah Longson on our website using the link below! We run classes every weekday for each ability level as well as tournaments weekdays and weekends!</a:t>
            </a:r>
          </a:p>
          <a:p>
            <a:endParaRPr lang="en-GB" sz="1600" dirty="0"/>
          </a:p>
          <a:p>
            <a:r>
              <a:rPr lang="en-GB" sz="1600" dirty="0"/>
              <a:t>https://www.delanceyukschoolschesschallenge.com</a:t>
            </a:r>
          </a:p>
        </p:txBody>
      </p:sp>
      <p:pic>
        <p:nvPicPr>
          <p:cNvPr id="8" name="Picture 7">
            <a:extLst>
              <a:ext uri="{FF2B5EF4-FFF2-40B4-BE49-F238E27FC236}">
                <a16:creationId xmlns:a16="http://schemas.microsoft.com/office/drawing/2014/main" id="{642C9FF3-658C-4A6F-B569-5E91F2E91535}"/>
              </a:ext>
            </a:extLst>
          </p:cNvPr>
          <p:cNvPicPr>
            <a:picLocks noChangeAspect="1"/>
          </p:cNvPicPr>
          <p:nvPr/>
        </p:nvPicPr>
        <p:blipFill rotWithShape="1">
          <a:blip r:embed="rId5"/>
          <a:srcRect l="8262" t="37013" r="10976" b="8456"/>
          <a:stretch/>
        </p:blipFill>
        <p:spPr>
          <a:xfrm>
            <a:off x="934569" y="1336431"/>
            <a:ext cx="6105379" cy="2318808"/>
          </a:xfrm>
          <a:prstGeom prst="rect">
            <a:avLst/>
          </a:prstGeom>
        </p:spPr>
      </p:pic>
      <p:sp>
        <p:nvSpPr>
          <p:cNvPr id="7" name="Rectangle 6"/>
          <p:cNvSpPr/>
          <p:nvPr/>
        </p:nvSpPr>
        <p:spPr>
          <a:xfrm>
            <a:off x="932925" y="1323731"/>
            <a:ext cx="6107023" cy="4329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C3F0FD1E-1230-46A3-B6E0-B598BA3122F8}"/>
              </a:ext>
            </a:extLst>
          </p:cNvPr>
          <p:cNvPicPr>
            <a:picLocks noChangeAspect="1"/>
          </p:cNvPicPr>
          <p:nvPr/>
        </p:nvPicPr>
        <p:blipFill rotWithShape="1">
          <a:blip r:embed="rId6"/>
          <a:srcRect t="22525" r="931"/>
          <a:stretch/>
        </p:blipFill>
        <p:spPr>
          <a:xfrm>
            <a:off x="906032" y="1313399"/>
            <a:ext cx="6137156" cy="2599695"/>
          </a:xfrm>
          <a:prstGeom prst="rect">
            <a:avLst/>
          </a:prstGeom>
          <a:ln>
            <a:solidFill>
              <a:schemeClr val="tx1"/>
            </a:solidFill>
          </a:ln>
        </p:spPr>
      </p:pic>
    </p:spTree>
    <p:extLst>
      <p:ext uri="{BB962C8B-B14F-4D97-AF65-F5344CB8AC3E}">
        <p14:creationId xmlns:p14="http://schemas.microsoft.com/office/powerpoint/2010/main" val="3076081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0" name="TextBox 19"/>
          <p:cNvSpPr txBox="1"/>
          <p:nvPr/>
        </p:nvSpPr>
        <p:spPr>
          <a:xfrm>
            <a:off x="934569" y="1488099"/>
            <a:ext cx="5954054" cy="1169551"/>
          </a:xfrm>
          <a:prstGeom prst="rect">
            <a:avLst/>
          </a:prstGeom>
          <a:noFill/>
        </p:spPr>
        <p:txBody>
          <a:bodyPr wrap="square" rtlCol="0">
            <a:spAutoFit/>
          </a:bodyPr>
          <a:lstStyle/>
          <a:p>
            <a:r>
              <a:rPr lang="en-GB" sz="1400" dirty="0"/>
              <a:t>You’ll be familiar with checkmates in one, but much harder are checkmates in two! There are many more ways to make two moves than to make one!</a:t>
            </a:r>
          </a:p>
          <a:p>
            <a:endParaRPr lang="en-GB" sz="1400" dirty="0"/>
          </a:p>
          <a:p>
            <a:r>
              <a:rPr lang="en-GB" sz="1400" dirty="0"/>
              <a:t>Write the solutions to these checkmates in two below. So you have to find white’s first move, blacks best defence and then white’s winning move.</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313" t="13433" r="42510" b="18697"/>
          <a:stretch/>
        </p:blipFill>
        <p:spPr>
          <a:xfrm>
            <a:off x="1022403" y="3200006"/>
            <a:ext cx="2520001" cy="25200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093" t="13265" r="42478" b="18417"/>
          <a:stretch/>
        </p:blipFill>
        <p:spPr>
          <a:xfrm>
            <a:off x="1031509" y="6727071"/>
            <a:ext cx="2520001" cy="25200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9125" t="13544" r="42698" b="18584"/>
          <a:stretch/>
        </p:blipFill>
        <p:spPr>
          <a:xfrm>
            <a:off x="4084262" y="3179007"/>
            <a:ext cx="2520001" cy="252000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9156" t="13825" r="42541" b="18752"/>
          <a:stretch/>
        </p:blipFill>
        <p:spPr>
          <a:xfrm>
            <a:off x="4080746" y="6720002"/>
            <a:ext cx="2545114" cy="2520000"/>
          </a:xfrm>
          <a:prstGeom prst="rect">
            <a:avLst/>
          </a:prstGeom>
        </p:spPr>
      </p:pic>
    </p:spTree>
    <p:extLst>
      <p:ext uri="{BB962C8B-B14F-4D97-AF65-F5344CB8AC3E}">
        <p14:creationId xmlns:p14="http://schemas.microsoft.com/office/powerpoint/2010/main" val="2295768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0C17C5-6C5D-4257-AB10-2C0049C0BB1E}"/>
              </a:ext>
            </a:extLst>
          </p:cNvPr>
          <p:cNvPicPr>
            <a:picLocks noChangeAspect="1"/>
          </p:cNvPicPr>
          <p:nvPr/>
        </p:nvPicPr>
        <p:blipFill rotWithShape="1">
          <a:blip r:embed="rId2"/>
          <a:srcRect l="14619" t="12678" r="65576" b="16982"/>
          <a:stretch/>
        </p:blipFill>
        <p:spPr>
          <a:xfrm>
            <a:off x="4071676" y="6760554"/>
            <a:ext cx="2522672" cy="2520000"/>
          </a:xfrm>
          <a:prstGeom prst="rect">
            <a:avLst/>
          </a:prstGeom>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pic>
        <p:nvPicPr>
          <p:cNvPr id="5" name="Picture 4"/>
          <p:cNvPicPr>
            <a:picLocks noChangeAspect="1"/>
          </p:cNvPicPr>
          <p:nvPr/>
        </p:nvPicPr>
        <p:blipFill rotWithShape="1">
          <a:blip r:embed="rId3"/>
          <a:srcRect l="21712" t="14400" r="40361" b="18684"/>
          <a:stretch/>
        </p:blipFill>
        <p:spPr>
          <a:xfrm>
            <a:off x="999194" y="3150540"/>
            <a:ext cx="2539210" cy="2520000"/>
          </a:xfrm>
          <a:prstGeom prst="rect">
            <a:avLst/>
          </a:prstGeom>
        </p:spPr>
      </p:pic>
      <p:pic>
        <p:nvPicPr>
          <p:cNvPr id="6" name="Picture 5"/>
          <p:cNvPicPr>
            <a:picLocks noChangeAspect="1"/>
          </p:cNvPicPr>
          <p:nvPr/>
        </p:nvPicPr>
        <p:blipFill rotWithShape="1">
          <a:blip r:embed="rId4"/>
          <a:srcRect l="21871" t="14257" r="40351" b="18300"/>
          <a:stretch/>
        </p:blipFill>
        <p:spPr>
          <a:xfrm>
            <a:off x="1028948" y="6782126"/>
            <a:ext cx="2509456" cy="2520000"/>
          </a:xfrm>
          <a:prstGeom prst="rect">
            <a:avLst/>
          </a:prstGeom>
        </p:spPr>
      </p:pic>
      <p:pic>
        <p:nvPicPr>
          <p:cNvPr id="7" name="Picture 6"/>
          <p:cNvPicPr>
            <a:picLocks noChangeAspect="1"/>
          </p:cNvPicPr>
          <p:nvPr/>
        </p:nvPicPr>
        <p:blipFill rotWithShape="1">
          <a:blip r:embed="rId5"/>
          <a:srcRect l="21871" t="14400" r="40361" b="18275"/>
          <a:stretch/>
        </p:blipFill>
        <p:spPr>
          <a:xfrm>
            <a:off x="4091088" y="3173260"/>
            <a:ext cx="2513175" cy="2520000"/>
          </a:xfrm>
          <a:prstGeom prst="rect">
            <a:avLst/>
          </a:prstGeom>
        </p:spPr>
      </p:pic>
      <p:sp>
        <p:nvSpPr>
          <p:cNvPr id="4" name="TextBox 3">
            <a:extLst>
              <a:ext uri="{FF2B5EF4-FFF2-40B4-BE49-F238E27FC236}">
                <a16:creationId xmlns:a16="http://schemas.microsoft.com/office/drawing/2014/main" id="{89B5DCBF-D24D-46F0-8F2C-D994FD64ED21}"/>
              </a:ext>
            </a:extLst>
          </p:cNvPr>
          <p:cNvSpPr txBox="1"/>
          <p:nvPr/>
        </p:nvSpPr>
        <p:spPr>
          <a:xfrm>
            <a:off x="934569" y="1488099"/>
            <a:ext cx="5954054" cy="954107"/>
          </a:xfrm>
          <a:prstGeom prst="rect">
            <a:avLst/>
          </a:prstGeom>
          <a:noFill/>
        </p:spPr>
        <p:txBody>
          <a:bodyPr wrap="square" rtlCol="0">
            <a:spAutoFit/>
          </a:bodyPr>
          <a:lstStyle/>
          <a:p>
            <a:r>
              <a:rPr lang="en-GB" sz="1400" dirty="0"/>
              <a:t>In the diagrams below it is white play. You have to lure a defender into the escape path of the black king to create a type of “smothered mate”! </a:t>
            </a:r>
          </a:p>
          <a:p>
            <a:endParaRPr lang="en-GB" sz="1400" dirty="0"/>
          </a:p>
          <a:p>
            <a:r>
              <a:rPr lang="en-GB" sz="1400" dirty="0"/>
              <a:t>Beware – puzzle 4 is a mate in 3 (the others are mate in 2)!</a:t>
            </a:r>
          </a:p>
        </p:txBody>
      </p:sp>
    </p:spTree>
    <p:extLst>
      <p:ext uri="{BB962C8B-B14F-4D97-AF65-F5344CB8AC3E}">
        <p14:creationId xmlns:p14="http://schemas.microsoft.com/office/powerpoint/2010/main" val="2139161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1B834D-3D2C-4684-8370-3A4847EA2435}"/>
              </a:ext>
            </a:extLst>
          </p:cNvPr>
          <p:cNvPicPr>
            <a:picLocks noChangeAspect="1"/>
          </p:cNvPicPr>
          <p:nvPr/>
        </p:nvPicPr>
        <p:blipFill rotWithShape="1">
          <a:blip r:embed="rId2"/>
          <a:srcRect l="29154" t="12890" r="31120" b="13772"/>
          <a:stretch/>
        </p:blipFill>
        <p:spPr>
          <a:xfrm>
            <a:off x="4113036" y="6738274"/>
            <a:ext cx="2520000" cy="2520000"/>
          </a:xfrm>
          <a:prstGeom prst="rect">
            <a:avLst/>
          </a:prstGeom>
          <a:ln>
            <a:solidFill>
              <a:schemeClr val="tx1"/>
            </a:solidFill>
          </a:ln>
        </p:spPr>
      </p:pic>
      <p:pic>
        <p:nvPicPr>
          <p:cNvPr id="9" name="Picture 8">
            <a:extLst>
              <a:ext uri="{FF2B5EF4-FFF2-40B4-BE49-F238E27FC236}">
                <a16:creationId xmlns:a16="http://schemas.microsoft.com/office/drawing/2014/main" id="{A940FE2F-4F86-4D29-A8B3-5DB125456B71}"/>
              </a:ext>
            </a:extLst>
          </p:cNvPr>
          <p:cNvPicPr>
            <a:picLocks noChangeAspect="1"/>
          </p:cNvPicPr>
          <p:nvPr/>
        </p:nvPicPr>
        <p:blipFill rotWithShape="1">
          <a:blip r:embed="rId3"/>
          <a:srcRect l="29156" t="13034" r="31119" b="13628"/>
          <a:stretch/>
        </p:blipFill>
        <p:spPr>
          <a:xfrm>
            <a:off x="4129206" y="3180347"/>
            <a:ext cx="2520000" cy="2520000"/>
          </a:xfrm>
          <a:prstGeom prst="rect">
            <a:avLst/>
          </a:prstGeom>
          <a:ln>
            <a:solidFill>
              <a:schemeClr val="tx1"/>
            </a:solidFill>
          </a:ln>
        </p:spPr>
      </p:pic>
      <p:pic>
        <p:nvPicPr>
          <p:cNvPr id="8" name="Picture 7">
            <a:extLst>
              <a:ext uri="{FF2B5EF4-FFF2-40B4-BE49-F238E27FC236}">
                <a16:creationId xmlns:a16="http://schemas.microsoft.com/office/drawing/2014/main" id="{76E3FF4F-5389-48A7-8FF8-A6BC216CD9DB}"/>
              </a:ext>
            </a:extLst>
          </p:cNvPr>
          <p:cNvPicPr>
            <a:picLocks noChangeAspect="1"/>
          </p:cNvPicPr>
          <p:nvPr/>
        </p:nvPicPr>
        <p:blipFill rotWithShape="1">
          <a:blip r:embed="rId4"/>
          <a:srcRect l="29283" t="13052" r="31081" b="13935"/>
          <a:stretch/>
        </p:blipFill>
        <p:spPr>
          <a:xfrm>
            <a:off x="1043379" y="6748161"/>
            <a:ext cx="2525613" cy="2520000"/>
          </a:xfrm>
          <a:prstGeom prst="rect">
            <a:avLst/>
          </a:prstGeom>
          <a:ln>
            <a:solidFill>
              <a:schemeClr val="tx1"/>
            </a:solidFill>
          </a:ln>
        </p:spPr>
      </p:pic>
      <p:pic>
        <p:nvPicPr>
          <p:cNvPr id="4" name="Picture 3">
            <a:extLst>
              <a:ext uri="{FF2B5EF4-FFF2-40B4-BE49-F238E27FC236}">
                <a16:creationId xmlns:a16="http://schemas.microsoft.com/office/drawing/2014/main" id="{14A3B485-659A-4EEE-8707-0792656723F4}"/>
              </a:ext>
            </a:extLst>
          </p:cNvPr>
          <p:cNvPicPr>
            <a:picLocks noChangeAspect="1"/>
          </p:cNvPicPr>
          <p:nvPr/>
        </p:nvPicPr>
        <p:blipFill rotWithShape="1">
          <a:blip r:embed="rId5"/>
          <a:srcRect l="29203" t="13012" r="31072" b="13697"/>
          <a:stretch/>
        </p:blipFill>
        <p:spPr>
          <a:xfrm>
            <a:off x="1021376" y="3169692"/>
            <a:ext cx="2521641" cy="2520000"/>
          </a:xfrm>
          <a:prstGeom prst="rect">
            <a:avLst/>
          </a:prstGeom>
          <a:ln>
            <a:solidFill>
              <a:schemeClr val="tx1"/>
            </a:solidFill>
          </a:ln>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169551"/>
          </a:xfrm>
          <a:prstGeom prst="rect">
            <a:avLst/>
          </a:prstGeom>
          <a:noFill/>
        </p:spPr>
        <p:txBody>
          <a:bodyPr wrap="square" rtlCol="0">
            <a:spAutoFit/>
          </a:bodyPr>
          <a:lstStyle/>
          <a:p>
            <a:r>
              <a:rPr lang="en-GB" sz="1400" dirty="0"/>
              <a:t>In the diagrams below it is white play and checkmate in 2 moves (</a:t>
            </a:r>
            <a:r>
              <a:rPr lang="en-GB" sz="1400" dirty="0" err="1"/>
              <a:t>ie</a:t>
            </a:r>
            <a:r>
              <a:rPr lang="en-GB" sz="1400" dirty="0"/>
              <a:t> white moves, black plays the best defensive move and white checkmates with their second move).</a:t>
            </a:r>
          </a:p>
          <a:p>
            <a:endParaRPr lang="en-GB" sz="1400" dirty="0"/>
          </a:p>
          <a:p>
            <a:r>
              <a:rPr lang="en-GB" sz="1400" dirty="0"/>
              <a:t>Be alert, a double check is required to solve one of the puzzles!</a:t>
            </a:r>
          </a:p>
        </p:txBody>
      </p:sp>
    </p:spTree>
    <p:extLst>
      <p:ext uri="{BB962C8B-B14F-4D97-AF65-F5344CB8AC3E}">
        <p14:creationId xmlns:p14="http://schemas.microsoft.com/office/powerpoint/2010/main" val="1481861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46B830E-4604-486E-A782-9C6FC24D5E06}"/>
              </a:ext>
            </a:extLst>
          </p:cNvPr>
          <p:cNvPicPr>
            <a:picLocks noChangeAspect="1"/>
          </p:cNvPicPr>
          <p:nvPr/>
        </p:nvPicPr>
        <p:blipFill rotWithShape="1">
          <a:blip r:embed="rId2"/>
          <a:srcRect l="28609" t="15010" r="33123" b="13518"/>
          <a:stretch/>
        </p:blipFill>
        <p:spPr>
          <a:xfrm>
            <a:off x="4121368" y="6733486"/>
            <a:ext cx="2515154" cy="2520000"/>
          </a:xfrm>
          <a:prstGeom prst="rect">
            <a:avLst/>
          </a:prstGeom>
          <a:ln>
            <a:solidFill>
              <a:schemeClr val="tx1"/>
            </a:solidFill>
          </a:ln>
        </p:spPr>
      </p:pic>
      <p:pic>
        <p:nvPicPr>
          <p:cNvPr id="11" name="Picture 10">
            <a:extLst>
              <a:ext uri="{FF2B5EF4-FFF2-40B4-BE49-F238E27FC236}">
                <a16:creationId xmlns:a16="http://schemas.microsoft.com/office/drawing/2014/main" id="{8BD9F942-C927-4562-9749-FAAC8B0AC431}"/>
              </a:ext>
            </a:extLst>
          </p:cNvPr>
          <p:cNvPicPr>
            <a:picLocks noChangeAspect="1"/>
          </p:cNvPicPr>
          <p:nvPr/>
        </p:nvPicPr>
        <p:blipFill rotWithShape="1">
          <a:blip r:embed="rId3"/>
          <a:srcRect l="28645" t="15108" r="33087" b="13420"/>
          <a:stretch/>
        </p:blipFill>
        <p:spPr>
          <a:xfrm>
            <a:off x="4104581" y="3141747"/>
            <a:ext cx="2515154" cy="2520000"/>
          </a:xfrm>
          <a:prstGeom prst="rect">
            <a:avLst/>
          </a:prstGeom>
          <a:ln>
            <a:solidFill>
              <a:schemeClr val="tx1"/>
            </a:solidFill>
          </a:ln>
        </p:spPr>
      </p:pic>
      <p:pic>
        <p:nvPicPr>
          <p:cNvPr id="7" name="Picture 6">
            <a:extLst>
              <a:ext uri="{FF2B5EF4-FFF2-40B4-BE49-F238E27FC236}">
                <a16:creationId xmlns:a16="http://schemas.microsoft.com/office/drawing/2014/main" id="{CBD3588B-769A-45D8-8B7F-A46C04EA832A}"/>
              </a:ext>
            </a:extLst>
          </p:cNvPr>
          <p:cNvPicPr>
            <a:picLocks noChangeAspect="1"/>
          </p:cNvPicPr>
          <p:nvPr/>
        </p:nvPicPr>
        <p:blipFill rotWithShape="1">
          <a:blip r:embed="rId4"/>
          <a:srcRect l="28609" t="15070" r="33123" b="13596"/>
          <a:stretch/>
        </p:blipFill>
        <p:spPr>
          <a:xfrm>
            <a:off x="1037236" y="6747341"/>
            <a:ext cx="2520000" cy="2520000"/>
          </a:xfrm>
          <a:prstGeom prst="rect">
            <a:avLst/>
          </a:prstGeom>
          <a:ln>
            <a:solidFill>
              <a:schemeClr val="tx1"/>
            </a:solidFill>
          </a:ln>
        </p:spPr>
      </p:pic>
      <p:pic>
        <p:nvPicPr>
          <p:cNvPr id="6" name="Picture 5">
            <a:extLst>
              <a:ext uri="{FF2B5EF4-FFF2-40B4-BE49-F238E27FC236}">
                <a16:creationId xmlns:a16="http://schemas.microsoft.com/office/drawing/2014/main" id="{CB014812-CFC1-46BD-949A-A3D75D02ABCC}"/>
              </a:ext>
            </a:extLst>
          </p:cNvPr>
          <p:cNvPicPr>
            <a:picLocks noChangeAspect="1"/>
          </p:cNvPicPr>
          <p:nvPr/>
        </p:nvPicPr>
        <p:blipFill rotWithShape="1">
          <a:blip r:embed="rId5"/>
          <a:srcRect l="28609" t="15221" r="33197" b="13720"/>
          <a:stretch/>
        </p:blipFill>
        <p:spPr>
          <a:xfrm>
            <a:off x="1002765" y="3173666"/>
            <a:ext cx="2524874" cy="2520000"/>
          </a:xfrm>
          <a:prstGeom prst="rect">
            <a:avLst/>
          </a:prstGeom>
          <a:ln>
            <a:solidFill>
              <a:schemeClr val="tx1"/>
            </a:solidFill>
          </a:ln>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169551"/>
          </a:xfrm>
          <a:prstGeom prst="rect">
            <a:avLst/>
          </a:prstGeom>
          <a:noFill/>
        </p:spPr>
        <p:txBody>
          <a:bodyPr wrap="square" rtlCol="0">
            <a:spAutoFit/>
          </a:bodyPr>
          <a:lstStyle/>
          <a:p>
            <a:r>
              <a:rPr lang="en-GB" sz="1400" dirty="0"/>
              <a:t>In the diagrams below it is white play and checkmate in 2 moves (</a:t>
            </a:r>
            <a:r>
              <a:rPr lang="en-GB" sz="1400" dirty="0" err="1"/>
              <a:t>ie</a:t>
            </a:r>
            <a:r>
              <a:rPr lang="en-GB" sz="1400" dirty="0"/>
              <a:t> white moves, black plays the best defensive move and white checkmates with their second move).</a:t>
            </a:r>
          </a:p>
          <a:p>
            <a:endParaRPr lang="en-GB" sz="1400" dirty="0"/>
          </a:p>
          <a:p>
            <a:r>
              <a:rPr lang="en-GB" sz="1400" dirty="0"/>
              <a:t>In question 4 the first move is not a check – it is a “quiet move”.</a:t>
            </a:r>
          </a:p>
        </p:txBody>
      </p:sp>
    </p:spTree>
    <p:extLst>
      <p:ext uri="{BB962C8B-B14F-4D97-AF65-F5344CB8AC3E}">
        <p14:creationId xmlns:p14="http://schemas.microsoft.com/office/powerpoint/2010/main" val="31033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165" t="12444" r="32057" b="17941"/>
          <a:stretch/>
        </p:blipFill>
        <p:spPr>
          <a:xfrm>
            <a:off x="4141589" y="6743541"/>
            <a:ext cx="2524641" cy="2520000"/>
          </a:xfrm>
          <a:prstGeom prst="rect">
            <a:avLst/>
          </a:prstGeom>
          <a:ln>
            <a:solidFill>
              <a:schemeClr val="tx1"/>
            </a:solidFill>
          </a:ln>
        </p:spPr>
      </p:pic>
      <p:pic>
        <p:nvPicPr>
          <p:cNvPr id="31" name="Picture 30"/>
          <p:cNvPicPr>
            <a:picLocks noChangeAspect="1"/>
          </p:cNvPicPr>
          <p:nvPr/>
        </p:nvPicPr>
        <p:blipFill rotWithShape="1">
          <a:blip r:embed="rId3"/>
          <a:srcRect l="30164" t="12444" r="32127" b="18069"/>
          <a:stretch/>
        </p:blipFill>
        <p:spPr>
          <a:xfrm>
            <a:off x="1039289" y="6728080"/>
            <a:ext cx="2524649" cy="2520000"/>
          </a:xfrm>
          <a:prstGeom prst="rect">
            <a:avLst/>
          </a:prstGeom>
          <a:ln>
            <a:solidFill>
              <a:schemeClr val="tx1"/>
            </a:solidFill>
          </a:ln>
        </p:spPr>
      </p:pic>
      <p:pic>
        <p:nvPicPr>
          <p:cNvPr id="30" name="Picture 29"/>
          <p:cNvPicPr>
            <a:picLocks noChangeAspect="1"/>
          </p:cNvPicPr>
          <p:nvPr/>
        </p:nvPicPr>
        <p:blipFill rotWithShape="1">
          <a:blip r:embed="rId4"/>
          <a:srcRect l="30164" t="12316" r="32127" b="17940"/>
          <a:stretch/>
        </p:blipFill>
        <p:spPr>
          <a:xfrm>
            <a:off x="1016015" y="3159826"/>
            <a:ext cx="2515368" cy="2520000"/>
          </a:xfrm>
          <a:prstGeom prst="rect">
            <a:avLst/>
          </a:prstGeom>
          <a:ln>
            <a:solidFill>
              <a:schemeClr val="tx1"/>
            </a:solidFill>
          </a:ln>
        </p:spPr>
      </p:pic>
      <p:pic>
        <p:nvPicPr>
          <p:cNvPr id="29" name="Picture 28"/>
          <p:cNvPicPr>
            <a:picLocks noChangeAspect="1"/>
          </p:cNvPicPr>
          <p:nvPr/>
        </p:nvPicPr>
        <p:blipFill rotWithShape="1">
          <a:blip r:embed="rId5"/>
          <a:srcRect l="30164" t="12316" r="32127" b="18069"/>
          <a:stretch/>
        </p:blipFill>
        <p:spPr>
          <a:xfrm>
            <a:off x="4121063" y="3127682"/>
            <a:ext cx="2520000" cy="2520000"/>
          </a:xfrm>
          <a:prstGeom prst="rect">
            <a:avLst/>
          </a:prstGeom>
          <a:ln>
            <a:solidFill>
              <a:schemeClr val="tx1"/>
            </a:solidFill>
          </a:ln>
        </p:spPr>
      </p:pic>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169551"/>
          </a:xfrm>
          <a:prstGeom prst="rect">
            <a:avLst/>
          </a:prstGeom>
          <a:noFill/>
        </p:spPr>
        <p:txBody>
          <a:bodyPr wrap="square" rtlCol="0">
            <a:spAutoFit/>
          </a:bodyPr>
          <a:lstStyle/>
          <a:p>
            <a:r>
              <a:rPr lang="en-GB" sz="1400" dirty="0"/>
              <a:t>In the diagrams below it is white play and checkmate in 2 moves (</a:t>
            </a:r>
            <a:r>
              <a:rPr lang="en-GB" sz="1400" dirty="0" err="1"/>
              <a:t>ie</a:t>
            </a:r>
            <a:r>
              <a:rPr lang="en-GB" sz="1400" dirty="0"/>
              <a:t> white moves, black plays the best defensive move and white checkmates with their second move).</a:t>
            </a:r>
          </a:p>
          <a:p>
            <a:endParaRPr lang="en-GB" sz="1400" dirty="0"/>
          </a:p>
          <a:p>
            <a:endParaRPr lang="en-GB" sz="1400" dirty="0"/>
          </a:p>
        </p:txBody>
      </p:sp>
    </p:spTree>
    <p:extLst>
      <p:ext uri="{BB962C8B-B14F-4D97-AF65-F5344CB8AC3E}">
        <p14:creationId xmlns:p14="http://schemas.microsoft.com/office/powerpoint/2010/main" val="4070635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28" y="569242"/>
            <a:ext cx="6520220" cy="767189"/>
          </a:xfrm>
        </p:spPr>
        <p:txBody>
          <a:bodyPr/>
          <a:lstStyle/>
          <a:p>
            <a:pPr algn="ctr"/>
            <a:r>
              <a:rPr lang="en-GB" b="1" dirty="0"/>
              <a:t>Giga</a:t>
            </a:r>
          </a:p>
        </p:txBody>
      </p:sp>
      <p:sp>
        <p:nvSpPr>
          <p:cNvPr id="12" name="TextBox 11"/>
          <p:cNvSpPr txBox="1"/>
          <p:nvPr/>
        </p:nvSpPr>
        <p:spPr>
          <a:xfrm>
            <a:off x="647504" y="2926336"/>
            <a:ext cx="351692" cy="461665"/>
          </a:xfrm>
          <a:prstGeom prst="rect">
            <a:avLst/>
          </a:prstGeom>
          <a:noFill/>
        </p:spPr>
        <p:txBody>
          <a:bodyPr wrap="square" rtlCol="0">
            <a:spAutoFit/>
          </a:bodyPr>
          <a:lstStyle/>
          <a:p>
            <a:r>
              <a:rPr lang="en-GB" sz="2400" dirty="0"/>
              <a:t>1</a:t>
            </a:r>
          </a:p>
        </p:txBody>
      </p:sp>
      <p:sp>
        <p:nvSpPr>
          <p:cNvPr id="13" name="TextBox 12"/>
          <p:cNvSpPr txBox="1"/>
          <p:nvPr/>
        </p:nvSpPr>
        <p:spPr>
          <a:xfrm>
            <a:off x="647503" y="6508713"/>
            <a:ext cx="351692" cy="461665"/>
          </a:xfrm>
          <a:prstGeom prst="rect">
            <a:avLst/>
          </a:prstGeom>
          <a:noFill/>
        </p:spPr>
        <p:txBody>
          <a:bodyPr wrap="square" rtlCol="0">
            <a:spAutoFit/>
          </a:bodyPr>
          <a:lstStyle/>
          <a:p>
            <a:r>
              <a:rPr lang="en-GB" sz="2400" dirty="0"/>
              <a:t>2</a:t>
            </a:r>
          </a:p>
        </p:txBody>
      </p:sp>
      <p:sp>
        <p:nvSpPr>
          <p:cNvPr id="14" name="TextBox 13"/>
          <p:cNvSpPr txBox="1"/>
          <p:nvPr/>
        </p:nvSpPr>
        <p:spPr>
          <a:xfrm>
            <a:off x="3751387" y="2925151"/>
            <a:ext cx="351692" cy="461665"/>
          </a:xfrm>
          <a:prstGeom prst="rect">
            <a:avLst/>
          </a:prstGeom>
          <a:noFill/>
        </p:spPr>
        <p:txBody>
          <a:bodyPr wrap="square" rtlCol="0">
            <a:spAutoFit/>
          </a:bodyPr>
          <a:lstStyle/>
          <a:p>
            <a:r>
              <a:rPr lang="en-GB" sz="2400" dirty="0"/>
              <a:t>3</a:t>
            </a:r>
          </a:p>
        </p:txBody>
      </p:sp>
      <p:sp>
        <p:nvSpPr>
          <p:cNvPr id="15" name="TextBox 14"/>
          <p:cNvSpPr txBox="1"/>
          <p:nvPr/>
        </p:nvSpPr>
        <p:spPr>
          <a:xfrm>
            <a:off x="3754231" y="6536555"/>
            <a:ext cx="351692" cy="461665"/>
          </a:xfrm>
          <a:prstGeom prst="rect">
            <a:avLst/>
          </a:prstGeom>
          <a:noFill/>
        </p:spPr>
        <p:txBody>
          <a:bodyPr wrap="square" rtlCol="0">
            <a:spAutoFit/>
          </a:bodyPr>
          <a:lstStyle/>
          <a:p>
            <a:r>
              <a:rPr lang="en-GB" sz="2400" dirty="0"/>
              <a:t>4</a:t>
            </a:r>
          </a:p>
        </p:txBody>
      </p:sp>
      <p:sp>
        <p:nvSpPr>
          <p:cNvPr id="16" name="TextBox 15"/>
          <p:cNvSpPr txBox="1"/>
          <p:nvPr/>
        </p:nvSpPr>
        <p:spPr>
          <a:xfrm>
            <a:off x="934569" y="5985875"/>
            <a:ext cx="2631046" cy="523220"/>
          </a:xfrm>
          <a:prstGeom prst="rect">
            <a:avLst/>
          </a:prstGeom>
          <a:noFill/>
        </p:spPr>
        <p:txBody>
          <a:bodyPr wrap="square" rtlCol="0">
            <a:spAutoFit/>
          </a:bodyPr>
          <a:lstStyle/>
          <a:p>
            <a:r>
              <a:rPr lang="en-GB" sz="1400" dirty="0"/>
              <a:t>…………………………………………………………………………………………………………</a:t>
            </a:r>
          </a:p>
        </p:txBody>
      </p:sp>
      <p:sp>
        <p:nvSpPr>
          <p:cNvPr id="17" name="TextBox 16"/>
          <p:cNvSpPr txBox="1"/>
          <p:nvPr/>
        </p:nvSpPr>
        <p:spPr>
          <a:xfrm>
            <a:off x="4027127" y="5985875"/>
            <a:ext cx="2631046" cy="523220"/>
          </a:xfrm>
          <a:prstGeom prst="rect">
            <a:avLst/>
          </a:prstGeom>
          <a:noFill/>
        </p:spPr>
        <p:txBody>
          <a:bodyPr wrap="square" rtlCol="0">
            <a:spAutoFit/>
          </a:bodyPr>
          <a:lstStyle/>
          <a:p>
            <a:r>
              <a:rPr lang="en-GB" sz="1400" dirty="0"/>
              <a:t>…………………………………………………………………………………………………………</a:t>
            </a:r>
          </a:p>
        </p:txBody>
      </p:sp>
      <p:sp>
        <p:nvSpPr>
          <p:cNvPr id="18" name="TextBox 17"/>
          <p:cNvSpPr txBox="1"/>
          <p:nvPr/>
        </p:nvSpPr>
        <p:spPr>
          <a:xfrm>
            <a:off x="934569" y="9504660"/>
            <a:ext cx="2631046" cy="523220"/>
          </a:xfrm>
          <a:prstGeom prst="rect">
            <a:avLst/>
          </a:prstGeom>
          <a:noFill/>
        </p:spPr>
        <p:txBody>
          <a:bodyPr wrap="square" rtlCol="0">
            <a:spAutoFit/>
          </a:bodyPr>
          <a:lstStyle/>
          <a:p>
            <a:r>
              <a:rPr lang="en-GB" sz="1400" dirty="0"/>
              <a:t>…………………………………………………………………………………………………………</a:t>
            </a:r>
          </a:p>
        </p:txBody>
      </p:sp>
      <p:sp>
        <p:nvSpPr>
          <p:cNvPr id="19" name="TextBox 18"/>
          <p:cNvSpPr txBox="1"/>
          <p:nvPr/>
        </p:nvSpPr>
        <p:spPr>
          <a:xfrm>
            <a:off x="4027127" y="9504660"/>
            <a:ext cx="2631046" cy="523220"/>
          </a:xfrm>
          <a:prstGeom prst="rect">
            <a:avLst/>
          </a:prstGeom>
          <a:noFill/>
        </p:spPr>
        <p:txBody>
          <a:bodyPr wrap="square" rtlCol="0">
            <a:spAutoFit/>
          </a:bodyPr>
          <a:lstStyle/>
          <a:p>
            <a:r>
              <a:rPr lang="en-GB" sz="1400" dirty="0"/>
              <a:t>…………………………………………………………………………………………………………</a:t>
            </a:r>
          </a:p>
        </p:txBody>
      </p:sp>
      <p:sp>
        <p:nvSpPr>
          <p:cNvPr id="21" name="TextBox 20"/>
          <p:cNvSpPr txBox="1"/>
          <p:nvPr/>
        </p:nvSpPr>
        <p:spPr>
          <a:xfrm>
            <a:off x="999195" y="5661853"/>
            <a:ext cx="2566419" cy="369332"/>
          </a:xfrm>
          <a:prstGeom prst="rect">
            <a:avLst/>
          </a:prstGeom>
          <a:noFill/>
        </p:spPr>
        <p:txBody>
          <a:bodyPr wrap="square" rtlCol="0">
            <a:spAutoFit/>
          </a:bodyPr>
          <a:lstStyle/>
          <a:p>
            <a:r>
              <a:rPr lang="en-GB" dirty="0"/>
              <a:t>a    b    c    d    e    f     g    h</a:t>
            </a:r>
          </a:p>
        </p:txBody>
      </p:sp>
      <p:sp>
        <p:nvSpPr>
          <p:cNvPr id="22" name="TextBox 21"/>
          <p:cNvSpPr txBox="1"/>
          <p:nvPr/>
        </p:nvSpPr>
        <p:spPr>
          <a:xfrm>
            <a:off x="3475220" y="3121726"/>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3" name="TextBox 22"/>
          <p:cNvSpPr txBox="1"/>
          <p:nvPr/>
        </p:nvSpPr>
        <p:spPr>
          <a:xfrm>
            <a:off x="4064045" y="5633582"/>
            <a:ext cx="2566419" cy="369332"/>
          </a:xfrm>
          <a:prstGeom prst="rect">
            <a:avLst/>
          </a:prstGeom>
          <a:noFill/>
        </p:spPr>
        <p:txBody>
          <a:bodyPr wrap="square" rtlCol="0">
            <a:spAutoFit/>
          </a:bodyPr>
          <a:lstStyle/>
          <a:p>
            <a:r>
              <a:rPr lang="en-GB" dirty="0"/>
              <a:t>a    b    c    d    e    f     g    h</a:t>
            </a:r>
          </a:p>
        </p:txBody>
      </p:sp>
      <p:sp>
        <p:nvSpPr>
          <p:cNvPr id="24" name="TextBox 23"/>
          <p:cNvSpPr txBox="1"/>
          <p:nvPr/>
        </p:nvSpPr>
        <p:spPr>
          <a:xfrm>
            <a:off x="6604263" y="3142377"/>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5" name="TextBox 24"/>
          <p:cNvSpPr txBox="1"/>
          <p:nvPr/>
        </p:nvSpPr>
        <p:spPr>
          <a:xfrm>
            <a:off x="3524186"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6" name="TextBox 25"/>
          <p:cNvSpPr txBox="1"/>
          <p:nvPr/>
        </p:nvSpPr>
        <p:spPr>
          <a:xfrm>
            <a:off x="6604263" y="6710731"/>
            <a:ext cx="392400" cy="2577629"/>
          </a:xfrm>
          <a:prstGeom prst="rect">
            <a:avLst/>
          </a:prstGeom>
          <a:noFill/>
        </p:spPr>
        <p:txBody>
          <a:bodyPr wrap="square" rtlCol="0">
            <a:spAutoFit/>
          </a:bodyPr>
          <a:lstStyle/>
          <a:p>
            <a:pPr>
              <a:spcBef>
                <a:spcPts val="250"/>
              </a:spcBef>
            </a:pPr>
            <a:r>
              <a:rPr lang="en-GB" dirty="0"/>
              <a:t>8</a:t>
            </a:r>
          </a:p>
          <a:p>
            <a:pPr>
              <a:spcBef>
                <a:spcPts val="250"/>
              </a:spcBef>
            </a:pPr>
            <a:r>
              <a:rPr lang="en-GB" dirty="0"/>
              <a:t>7</a:t>
            </a:r>
          </a:p>
          <a:p>
            <a:pPr>
              <a:spcBef>
                <a:spcPts val="250"/>
              </a:spcBef>
            </a:pPr>
            <a:r>
              <a:rPr lang="en-GB" dirty="0"/>
              <a:t>6</a:t>
            </a:r>
          </a:p>
          <a:p>
            <a:pPr>
              <a:spcBef>
                <a:spcPts val="250"/>
              </a:spcBef>
            </a:pPr>
            <a:r>
              <a:rPr lang="en-GB" dirty="0"/>
              <a:t>5</a:t>
            </a:r>
          </a:p>
          <a:p>
            <a:pPr>
              <a:spcBef>
                <a:spcPts val="250"/>
              </a:spcBef>
            </a:pPr>
            <a:r>
              <a:rPr lang="en-GB" dirty="0"/>
              <a:t>4</a:t>
            </a:r>
          </a:p>
          <a:p>
            <a:pPr>
              <a:spcBef>
                <a:spcPts val="250"/>
              </a:spcBef>
            </a:pPr>
            <a:r>
              <a:rPr lang="en-GB" dirty="0"/>
              <a:t>3</a:t>
            </a:r>
          </a:p>
          <a:p>
            <a:pPr>
              <a:spcBef>
                <a:spcPts val="250"/>
              </a:spcBef>
            </a:pPr>
            <a:r>
              <a:rPr lang="en-GB" dirty="0"/>
              <a:t>2</a:t>
            </a:r>
          </a:p>
          <a:p>
            <a:pPr>
              <a:spcBef>
                <a:spcPts val="250"/>
              </a:spcBef>
            </a:pPr>
            <a:r>
              <a:rPr lang="en-GB" dirty="0"/>
              <a:t>1</a:t>
            </a:r>
          </a:p>
        </p:txBody>
      </p:sp>
      <p:sp>
        <p:nvSpPr>
          <p:cNvPr id="27" name="TextBox 26"/>
          <p:cNvSpPr txBox="1"/>
          <p:nvPr/>
        </p:nvSpPr>
        <p:spPr>
          <a:xfrm>
            <a:off x="4059441" y="9197435"/>
            <a:ext cx="2566419" cy="369332"/>
          </a:xfrm>
          <a:prstGeom prst="rect">
            <a:avLst/>
          </a:prstGeom>
          <a:noFill/>
        </p:spPr>
        <p:txBody>
          <a:bodyPr wrap="square" rtlCol="0">
            <a:spAutoFit/>
          </a:bodyPr>
          <a:lstStyle/>
          <a:p>
            <a:r>
              <a:rPr lang="en-GB" dirty="0"/>
              <a:t>a    b    c    d    e    f     g    h</a:t>
            </a:r>
          </a:p>
        </p:txBody>
      </p:sp>
      <p:sp>
        <p:nvSpPr>
          <p:cNvPr id="28" name="TextBox 27"/>
          <p:cNvSpPr txBox="1"/>
          <p:nvPr/>
        </p:nvSpPr>
        <p:spPr>
          <a:xfrm>
            <a:off x="999195" y="9196189"/>
            <a:ext cx="2566419" cy="369332"/>
          </a:xfrm>
          <a:prstGeom prst="rect">
            <a:avLst/>
          </a:prstGeom>
          <a:noFill/>
        </p:spPr>
        <p:txBody>
          <a:bodyPr wrap="square" rtlCol="0">
            <a:spAutoFit/>
          </a:bodyPr>
          <a:lstStyle/>
          <a:p>
            <a:r>
              <a:rPr lang="en-GB" dirty="0"/>
              <a:t>a    b    c    d    e    f     g    h</a:t>
            </a:r>
          </a:p>
        </p:txBody>
      </p:sp>
      <p:sp>
        <p:nvSpPr>
          <p:cNvPr id="3" name="Footer Placeholder 2"/>
          <p:cNvSpPr>
            <a:spLocks noGrp="1"/>
          </p:cNvSpPr>
          <p:nvPr>
            <p:ph type="ftr" sz="quarter" idx="11"/>
          </p:nvPr>
        </p:nvSpPr>
        <p:spPr/>
        <p:txBody>
          <a:bodyPr/>
          <a:lstStyle/>
          <a:p>
            <a:r>
              <a:rPr lang="en-GB"/>
              <a:t>Delancey UK Chess Challenge</a:t>
            </a:r>
          </a:p>
        </p:txBody>
      </p:sp>
      <p:sp>
        <p:nvSpPr>
          <p:cNvPr id="5" name="TextBox 4">
            <a:extLst>
              <a:ext uri="{FF2B5EF4-FFF2-40B4-BE49-F238E27FC236}">
                <a16:creationId xmlns:a16="http://schemas.microsoft.com/office/drawing/2014/main" id="{1E82B431-C664-4454-862D-AECC9CE8089F}"/>
              </a:ext>
            </a:extLst>
          </p:cNvPr>
          <p:cNvSpPr txBox="1"/>
          <p:nvPr/>
        </p:nvSpPr>
        <p:spPr>
          <a:xfrm>
            <a:off x="934569" y="1360774"/>
            <a:ext cx="5954054" cy="1354217"/>
          </a:xfrm>
          <a:prstGeom prst="rect">
            <a:avLst/>
          </a:prstGeom>
          <a:noFill/>
        </p:spPr>
        <p:txBody>
          <a:bodyPr wrap="square" rtlCol="0">
            <a:spAutoFit/>
          </a:bodyPr>
          <a:lstStyle/>
          <a:p>
            <a:r>
              <a:rPr lang="en-GB" dirty="0"/>
              <a:t>In the diagrams below it is white play and checkmate in 2 moves. In two puzzles the first move is not a check and in another you will need to use </a:t>
            </a:r>
            <a:r>
              <a:rPr lang="en-GB" dirty="0" err="1"/>
              <a:t>en</a:t>
            </a:r>
            <a:r>
              <a:rPr lang="en-GB" dirty="0"/>
              <a:t>-passant!</a:t>
            </a:r>
          </a:p>
          <a:p>
            <a:endParaRPr lang="en-GB" sz="1400" dirty="0"/>
          </a:p>
          <a:p>
            <a:endParaRPr lang="en-GB" sz="1400" dirty="0"/>
          </a:p>
        </p:txBody>
      </p:sp>
      <p:pic>
        <p:nvPicPr>
          <p:cNvPr id="6" name="Picture 5"/>
          <p:cNvPicPr>
            <a:picLocks noChangeAspect="1"/>
          </p:cNvPicPr>
          <p:nvPr/>
        </p:nvPicPr>
        <p:blipFill rotWithShape="1">
          <a:blip r:embed="rId2"/>
          <a:srcRect l="18767" t="13229" r="48411" b="28562"/>
          <a:stretch/>
        </p:blipFill>
        <p:spPr>
          <a:xfrm>
            <a:off x="1036114" y="3199835"/>
            <a:ext cx="2468972" cy="2462906"/>
          </a:xfrm>
          <a:prstGeom prst="rect">
            <a:avLst/>
          </a:prstGeom>
          <a:ln>
            <a:solidFill>
              <a:schemeClr val="tx1"/>
            </a:solidFill>
          </a:ln>
        </p:spPr>
      </p:pic>
      <p:pic>
        <p:nvPicPr>
          <p:cNvPr id="7" name="Picture 6"/>
          <p:cNvPicPr>
            <a:picLocks noChangeAspect="1"/>
          </p:cNvPicPr>
          <p:nvPr/>
        </p:nvPicPr>
        <p:blipFill rotWithShape="1">
          <a:blip r:embed="rId3"/>
          <a:srcRect l="18767" t="12943" r="48330" b="28562"/>
          <a:stretch/>
        </p:blipFill>
        <p:spPr>
          <a:xfrm>
            <a:off x="1036114" y="6775146"/>
            <a:ext cx="2513214" cy="2513214"/>
          </a:xfrm>
          <a:prstGeom prst="rect">
            <a:avLst/>
          </a:prstGeom>
          <a:ln>
            <a:solidFill>
              <a:schemeClr val="tx1"/>
            </a:solidFill>
          </a:ln>
        </p:spPr>
      </p:pic>
      <p:pic>
        <p:nvPicPr>
          <p:cNvPr id="8" name="Picture 7"/>
          <p:cNvPicPr>
            <a:picLocks noChangeAspect="1"/>
          </p:cNvPicPr>
          <p:nvPr/>
        </p:nvPicPr>
        <p:blipFill rotWithShape="1">
          <a:blip r:embed="rId4"/>
          <a:srcRect l="18848" t="12656" r="48411" b="29136"/>
          <a:stretch/>
        </p:blipFill>
        <p:spPr>
          <a:xfrm>
            <a:off x="4113921" y="3192545"/>
            <a:ext cx="2516543" cy="2516544"/>
          </a:xfrm>
          <a:prstGeom prst="rect">
            <a:avLst/>
          </a:prstGeom>
          <a:ln>
            <a:solidFill>
              <a:schemeClr val="tx1"/>
            </a:solidFill>
          </a:ln>
        </p:spPr>
      </p:pic>
      <p:pic>
        <p:nvPicPr>
          <p:cNvPr id="9" name="Picture 8"/>
          <p:cNvPicPr>
            <a:picLocks noChangeAspect="1"/>
          </p:cNvPicPr>
          <p:nvPr/>
        </p:nvPicPr>
        <p:blipFill rotWithShape="1">
          <a:blip r:embed="rId5"/>
          <a:srcRect l="18848" t="12512" r="48411" b="29136"/>
          <a:stretch/>
        </p:blipFill>
        <p:spPr>
          <a:xfrm>
            <a:off x="4129370" y="6774963"/>
            <a:ext cx="2496490" cy="2502639"/>
          </a:xfrm>
          <a:prstGeom prst="rect">
            <a:avLst/>
          </a:prstGeom>
          <a:ln>
            <a:solidFill>
              <a:schemeClr val="tx1"/>
            </a:solidFill>
          </a:ln>
        </p:spPr>
      </p:pic>
    </p:spTree>
    <p:extLst>
      <p:ext uri="{BB962C8B-B14F-4D97-AF65-F5344CB8AC3E}">
        <p14:creationId xmlns:p14="http://schemas.microsoft.com/office/powerpoint/2010/main" val="20199154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6489</TotalTime>
  <Words>3483</Words>
  <Application>Microsoft Office PowerPoint</Application>
  <PresentationFormat>Custom</PresentationFormat>
  <Paragraphs>1355</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Noto Sans</vt:lpstr>
      <vt:lpstr>Office Theme</vt:lpstr>
      <vt:lpstr>Giga Puzzles Issues 1-27</vt:lpstr>
      <vt:lpstr>Description of Levels</vt:lpstr>
      <vt:lpstr>Example</vt:lpstr>
      <vt:lpstr>Giga</vt:lpstr>
      <vt:lpstr>Giga</vt:lpstr>
      <vt:lpstr>Giga</vt:lpstr>
      <vt:lpstr>Giga</vt:lpstr>
      <vt:lpstr>Giga</vt:lpstr>
      <vt:lpstr>Giga</vt:lpstr>
      <vt:lpstr>Giga</vt:lpstr>
      <vt:lpstr>Giga</vt:lpstr>
      <vt:lpstr>Giga</vt:lpstr>
      <vt:lpstr>Giga</vt:lpstr>
      <vt:lpstr>Giga</vt:lpstr>
      <vt:lpstr>Giga</vt:lpstr>
      <vt:lpstr>Giga</vt:lpstr>
      <vt:lpstr>Giga</vt:lpstr>
      <vt:lpstr>Giga</vt:lpstr>
      <vt:lpstr>Giga</vt:lpstr>
      <vt:lpstr>Giga</vt:lpstr>
      <vt:lpstr>Giga</vt:lpstr>
      <vt:lpstr>Giga</vt:lpstr>
      <vt:lpstr>Giga</vt:lpstr>
      <vt:lpstr>Giga</vt:lpstr>
      <vt:lpstr>Giga</vt:lpstr>
      <vt:lpstr>Giga</vt:lpstr>
      <vt:lpstr>Giga</vt:lpstr>
      <vt:lpstr>Giga</vt:lpstr>
      <vt:lpstr>Giga</vt:lpstr>
      <vt:lpstr>Giga</vt:lpstr>
      <vt:lpstr>Take a look at…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Sarah Longson</cp:lastModifiedBy>
  <cp:revision>192</cp:revision>
  <dcterms:created xsi:type="dcterms:W3CDTF">2020-09-04T11:13:52Z</dcterms:created>
  <dcterms:modified xsi:type="dcterms:W3CDTF">2021-05-01T10:21:24Z</dcterms:modified>
</cp:coreProperties>
</file>